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10287000" cx="18288000"/>
  <p:notesSz cx="10287000" cy="18288000"/>
  <p:embeddedFontLst>
    <p:embeddedFont>
      <p:font typeface="IBM Plex Sans KR SemiBold"/>
      <p:regular r:id="rId49"/>
      <p:bold r:id="rId50"/>
    </p:embeddedFont>
    <p:embeddedFont>
      <p:font typeface="IBM Plex Sans KR Medium"/>
      <p:regular r:id="rId51"/>
      <p:bold r:id="rId52"/>
    </p:embeddedFont>
    <p:embeddedFont>
      <p:font typeface="Black Han Sans"/>
      <p:regular r:id="rId53"/>
    </p:embeddedFont>
    <p:embeddedFont>
      <p:font typeface="IBM Plex Sans KR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F94CC8-1F22-4756-B651-04B542961483}">
  <a:tblStyle styleId="{65F94CC8-1F22-4756-B651-04B5429614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IBMPlexSansKRSemiBo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IBMPlexSansKRMedium-regular.fntdata"/><Relationship Id="rId50" Type="http://schemas.openxmlformats.org/officeDocument/2006/relationships/font" Target="fonts/IBMPlexSansKRSemiBold-bold.fntdata"/><Relationship Id="rId53" Type="http://schemas.openxmlformats.org/officeDocument/2006/relationships/font" Target="fonts/BlackHanSans-regular.fntdata"/><Relationship Id="rId52" Type="http://schemas.openxmlformats.org/officeDocument/2006/relationships/font" Target="fonts/IBMPlexSansKRMedium-bold.fntdata"/><Relationship Id="rId11" Type="http://schemas.openxmlformats.org/officeDocument/2006/relationships/slide" Target="slides/slide5.xml"/><Relationship Id="rId55" Type="http://schemas.openxmlformats.org/officeDocument/2006/relationships/font" Target="fonts/IBMPlexSansKR-bold.fntdata"/><Relationship Id="rId10" Type="http://schemas.openxmlformats.org/officeDocument/2006/relationships/slide" Target="slides/slide4.xml"/><Relationship Id="rId54" Type="http://schemas.openxmlformats.org/officeDocument/2006/relationships/font" Target="fonts/IBMPlexSansKR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4c0b6ffe1_0_4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44c0b6ffe1_0_4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4c0b6ffe1_0_5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44c0b6ffe1_0_5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4c0b6ffe1_2_7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44c0b6ffe1_2_7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4c1e97038_11_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44c1e97038_11_1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4c1e97038_11_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44c1e97038_11_2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4c1e97038_8_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44c1e97038_8_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0a3a4f0812_1_8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0a3a4f0812_1_8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a3a4f0812_1_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0a3a4f0812_1_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4c1e97038_8_6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44c1e97038_8_6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4c0b6ffe1_0_1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244c0b6ffe1_0_12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0a3a4f0812_1_20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0a3a4f0812_1_20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4c1e97038_8_7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44c1e97038_8_7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4c1e97038_8_8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44c1e97038_8_8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0a3a4f0812_0_9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20a3a4f0812_0_9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4c0b6ffe1_0_13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44c0b6ffe1_0_13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0a3a4f0812_0_3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0a3a4f0812_0_3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0a3a4f0812_0_5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20a3a4f0812_0_5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44c1e97038_8_10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44c1e97038_8_10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a3a4f0812_0_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0a3a4f0812_0_1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44c1e97038_8_9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244c1e97038_8_9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44c1e97038_18_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244c1e97038_18_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0a3a4f0812_5_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0a3a4f0812_5_1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0a3a4f0812_5_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20a3a4f0812_5_2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0a3a4f0812_1_10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0a3a4f0812_1_10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0a3a4f0812_11_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20a3a4f0812_11_1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0a3a4f0812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20a3a4f0812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0a3a4f0812_0_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0a3a4f0812_0_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44c0b6ffe1_2_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244c0b6ffe1_2_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44c0b6ffe1_0_8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244c0b6ffe1_0_8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44c1e97038_11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244c1e97038_11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461755e8e2_0_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2461755e8e2_0_1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a3a4f0812_1_13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0a3a4f0812_1_13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61755e8e2_0_6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461755e8e2_0_6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61755e8e2_0_4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461755e8e2_0_4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a3a4f0812_0_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0a3a4f0812_0_1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4c1e97038_14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44c1e97038_14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20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46.png"/><Relationship Id="rId6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48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40.png"/><Relationship Id="rId6" Type="http://schemas.openxmlformats.org/officeDocument/2006/relationships/image" Target="../media/image28.png"/><Relationship Id="rId7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38.png"/><Relationship Id="rId6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Relationship Id="rId7" Type="http://schemas.openxmlformats.org/officeDocument/2006/relationships/image" Target="../media/image50.png"/><Relationship Id="rId8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19.png"/><Relationship Id="rId7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49.png"/><Relationship Id="rId7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62.png"/><Relationship Id="rId5" Type="http://schemas.openxmlformats.org/officeDocument/2006/relationships/image" Target="../media/image76.png"/><Relationship Id="rId6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55.png"/><Relationship Id="rId6" Type="http://schemas.openxmlformats.org/officeDocument/2006/relationships/image" Target="../media/image59.png"/><Relationship Id="rId7" Type="http://schemas.openxmlformats.org/officeDocument/2006/relationships/image" Target="../media/image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58.png"/><Relationship Id="rId5" Type="http://schemas.openxmlformats.org/officeDocument/2006/relationships/image" Target="../media/image56.png"/><Relationship Id="rId6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6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69.png"/><Relationship Id="rId7" Type="http://schemas.openxmlformats.org/officeDocument/2006/relationships/image" Target="../media/image53.png"/><Relationship Id="rId8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5.png"/><Relationship Id="rId4" Type="http://schemas.openxmlformats.org/officeDocument/2006/relationships/image" Target="../media/image6.png"/><Relationship Id="rId5" Type="http://schemas.openxmlformats.org/officeDocument/2006/relationships/image" Target="../media/image60.png"/><Relationship Id="rId6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63.png"/><Relationship Id="rId5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71.png"/><Relationship Id="rId5" Type="http://schemas.openxmlformats.org/officeDocument/2006/relationships/image" Target="../media/image57.png"/><Relationship Id="rId6" Type="http://schemas.openxmlformats.org/officeDocument/2006/relationships/image" Target="../media/image65.png"/><Relationship Id="rId7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66.png"/><Relationship Id="rId6" Type="http://schemas.openxmlformats.org/officeDocument/2006/relationships/image" Target="../media/image68.png"/><Relationship Id="rId7" Type="http://schemas.openxmlformats.org/officeDocument/2006/relationships/image" Target="../media/image7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121.png"/><Relationship Id="rId5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122.png"/><Relationship Id="rId5" Type="http://schemas.openxmlformats.org/officeDocument/2006/relationships/image" Target="../media/image90.png"/><Relationship Id="rId6" Type="http://schemas.openxmlformats.org/officeDocument/2006/relationships/image" Target="../media/image80.png"/><Relationship Id="rId7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120.png"/><Relationship Id="rId5" Type="http://schemas.openxmlformats.org/officeDocument/2006/relationships/image" Target="../media/image119.png"/><Relationship Id="rId6" Type="http://schemas.openxmlformats.org/officeDocument/2006/relationships/image" Target="../media/image100.png"/><Relationship Id="rId7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82.png"/><Relationship Id="rId5" Type="http://schemas.openxmlformats.org/officeDocument/2006/relationships/image" Target="../media/image99.png"/><Relationship Id="rId6" Type="http://schemas.openxmlformats.org/officeDocument/2006/relationships/image" Target="../media/image73.png"/><Relationship Id="rId7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9" Type="http://schemas.openxmlformats.org/officeDocument/2006/relationships/image" Target="../media/image72.png"/><Relationship Id="rId5" Type="http://schemas.openxmlformats.org/officeDocument/2006/relationships/image" Target="../media/image79.png"/><Relationship Id="rId6" Type="http://schemas.openxmlformats.org/officeDocument/2006/relationships/image" Target="../media/image81.png"/><Relationship Id="rId7" Type="http://schemas.openxmlformats.org/officeDocument/2006/relationships/image" Target="../media/image78.png"/><Relationship Id="rId8" Type="http://schemas.openxmlformats.org/officeDocument/2006/relationships/image" Target="../media/image7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74.png"/><Relationship Id="rId6" Type="http://schemas.openxmlformats.org/officeDocument/2006/relationships/image" Target="../media/image86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89.png"/><Relationship Id="rId6" Type="http://schemas.openxmlformats.org/officeDocument/2006/relationships/image" Target="../media/image88.png"/></Relationships>
</file>

<file path=ppt/slides/_rels/slide3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5.png"/><Relationship Id="rId11" Type="http://schemas.openxmlformats.org/officeDocument/2006/relationships/image" Target="../media/image97.png"/><Relationship Id="rId10" Type="http://schemas.openxmlformats.org/officeDocument/2006/relationships/image" Target="../media/image93.png"/><Relationship Id="rId21" Type="http://schemas.openxmlformats.org/officeDocument/2006/relationships/image" Target="../media/image98.png"/><Relationship Id="rId13" Type="http://schemas.openxmlformats.org/officeDocument/2006/relationships/image" Target="../media/image95.png"/><Relationship Id="rId1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92.png"/><Relationship Id="rId15" Type="http://schemas.openxmlformats.org/officeDocument/2006/relationships/image" Target="../media/image94.png"/><Relationship Id="rId14" Type="http://schemas.openxmlformats.org/officeDocument/2006/relationships/image" Target="../media/image109.png"/><Relationship Id="rId17" Type="http://schemas.openxmlformats.org/officeDocument/2006/relationships/image" Target="../media/image96.png"/><Relationship Id="rId16" Type="http://schemas.openxmlformats.org/officeDocument/2006/relationships/image" Target="../media/image102.jpg"/><Relationship Id="rId5" Type="http://schemas.openxmlformats.org/officeDocument/2006/relationships/image" Target="../media/image87.png"/><Relationship Id="rId19" Type="http://schemas.openxmlformats.org/officeDocument/2006/relationships/image" Target="../media/image107.png"/><Relationship Id="rId6" Type="http://schemas.openxmlformats.org/officeDocument/2006/relationships/image" Target="../media/image91.png"/><Relationship Id="rId18" Type="http://schemas.openxmlformats.org/officeDocument/2006/relationships/image" Target="../media/image108.png"/><Relationship Id="rId7" Type="http://schemas.openxmlformats.org/officeDocument/2006/relationships/image" Target="../media/image85.png"/><Relationship Id="rId8" Type="http://schemas.openxmlformats.org/officeDocument/2006/relationships/image" Target="../media/image1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12.jpg"/><Relationship Id="rId6" Type="http://schemas.openxmlformats.org/officeDocument/2006/relationships/image" Target="../media/image32.png"/><Relationship Id="rId7" Type="http://schemas.openxmlformats.org/officeDocument/2006/relationships/image" Target="../media/image18.jpg"/><Relationship Id="rId8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15.gif"/><Relationship Id="rId5" Type="http://schemas.openxmlformats.org/officeDocument/2006/relationships/image" Target="../media/image103.jpg"/><Relationship Id="rId6" Type="http://schemas.openxmlformats.org/officeDocument/2006/relationships/image" Target="../media/image118.png"/><Relationship Id="rId7" Type="http://schemas.openxmlformats.org/officeDocument/2006/relationships/image" Target="../media/image117.gif"/><Relationship Id="rId8" Type="http://schemas.openxmlformats.org/officeDocument/2006/relationships/image" Target="../media/image111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HealthyGYM-Multicampus/HealthyGYM_Admin" TargetMode="External"/><Relationship Id="rId10" Type="http://schemas.openxmlformats.org/officeDocument/2006/relationships/hyperlink" Target="https://github.com/HealthyGYM-Multicampus/HealthyGYM_Front" TargetMode="External"/><Relationship Id="rId12" Type="http://schemas.openxmlformats.org/officeDocument/2006/relationships/hyperlink" Target="http://43.202.24.159:9100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4.png"/><Relationship Id="rId4" Type="http://schemas.openxmlformats.org/officeDocument/2006/relationships/image" Target="../media/image116.png"/><Relationship Id="rId9" Type="http://schemas.openxmlformats.org/officeDocument/2006/relationships/hyperlink" Target="https://github.com/HealthyGYM-Multicampus/HealthyGYM_Back" TargetMode="External"/><Relationship Id="rId5" Type="http://schemas.openxmlformats.org/officeDocument/2006/relationships/image" Target="../media/image114.png"/><Relationship Id="rId6" Type="http://schemas.openxmlformats.org/officeDocument/2006/relationships/image" Target="../media/image6.png"/><Relationship Id="rId7" Type="http://schemas.openxmlformats.org/officeDocument/2006/relationships/image" Target="../media/image112.png"/><Relationship Id="rId8" Type="http://schemas.openxmlformats.org/officeDocument/2006/relationships/hyperlink" Target="https://github.com/HealthyGYM-Multicampus/HealthyGYM_Back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4.png"/><Relationship Id="rId4" Type="http://schemas.openxmlformats.org/officeDocument/2006/relationships/image" Target="../media/image116.png"/><Relationship Id="rId5" Type="http://schemas.openxmlformats.org/officeDocument/2006/relationships/image" Target="../media/image114.png"/><Relationship Id="rId6" Type="http://schemas.openxmlformats.org/officeDocument/2006/relationships/image" Target="../media/image6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29.png"/><Relationship Id="rId6" Type="http://schemas.openxmlformats.org/officeDocument/2006/relationships/image" Target="../media/image22.png"/><Relationship Id="rId7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29.png"/><Relationship Id="rId6" Type="http://schemas.openxmlformats.org/officeDocument/2006/relationships/image" Target="../media/image22.png"/><Relationship Id="rId7" Type="http://schemas.openxmlformats.org/officeDocument/2006/relationships/image" Target="../media/image16.png"/><Relationship Id="rId8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90.png"/><Relationship Id="rId6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66667" y="9104762"/>
            <a:ext cx="20076190" cy="196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0417" y="3064633"/>
            <a:ext cx="3056731" cy="833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6051" y="9382527"/>
            <a:ext cx="1988396" cy="49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72956" y="9266292"/>
            <a:ext cx="1411239" cy="67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25185" y="9382527"/>
            <a:ext cx="5565653" cy="43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23536" y="3995900"/>
            <a:ext cx="7838643" cy="1808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675" y="1400925"/>
            <a:ext cx="13436925" cy="77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3005" y="1947223"/>
            <a:ext cx="4636059" cy="17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/>
          <p:nvPr/>
        </p:nvSpPr>
        <p:spPr>
          <a:xfrm>
            <a:off x="1567475" y="927625"/>
            <a:ext cx="5815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600">
                <a:latin typeface="IBM Plex Sans KR"/>
                <a:ea typeface="IBM Plex Sans KR"/>
                <a:cs typeface="IBM Plex Sans KR"/>
                <a:sym typeface="IBM Plex Sans KR"/>
              </a:rPr>
              <a:t>DB 모델링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1164341" y="1132135"/>
            <a:ext cx="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02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1573004" y="2386925"/>
            <a:ext cx="3370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3200">
                <a:latin typeface="IBM Plex Sans KR"/>
                <a:ea typeface="IBM Plex Sans KR"/>
                <a:cs typeface="IBM Plex Sans KR"/>
                <a:sym typeface="IBM Plex Sans KR"/>
              </a:rPr>
              <a:t>유저 관련 테이블 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2965900" y="4322675"/>
            <a:ext cx="1977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팔로잉 기능</a:t>
            </a:r>
            <a:endParaRPr b="1" sz="13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8954125" y="927625"/>
            <a:ext cx="253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체성분 (인바디)  </a:t>
            </a:r>
            <a:endParaRPr b="1" sz="13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14097625" y="927625"/>
            <a:ext cx="278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채팅 및 식단 추천</a:t>
            </a:r>
            <a:r>
              <a:rPr b="1" lang="en-US" sz="2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endParaRPr b="1" sz="13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106" y="1400850"/>
            <a:ext cx="13799995" cy="805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3005" y="1947223"/>
            <a:ext cx="4636059" cy="17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 txBox="1"/>
          <p:nvPr/>
        </p:nvSpPr>
        <p:spPr>
          <a:xfrm>
            <a:off x="1567475" y="927625"/>
            <a:ext cx="5815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600">
                <a:latin typeface="IBM Plex Sans KR"/>
                <a:ea typeface="IBM Plex Sans KR"/>
                <a:cs typeface="IBM Plex Sans KR"/>
                <a:sym typeface="IBM Plex Sans KR"/>
              </a:rPr>
              <a:t>DB 모델링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1164341" y="1132135"/>
            <a:ext cx="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02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1567479" y="2349375"/>
            <a:ext cx="3370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IBM Plex Sans KR"/>
                <a:ea typeface="IBM Plex Sans KR"/>
                <a:cs typeface="IBM Plex Sans KR"/>
                <a:sym typeface="IBM Plex Sans KR"/>
              </a:rPr>
              <a:t>게시글 </a:t>
            </a:r>
            <a:r>
              <a:rPr b="1" lang="en-US" sz="3200">
                <a:latin typeface="IBM Plex Sans KR"/>
                <a:ea typeface="IBM Plex Sans KR"/>
                <a:cs typeface="IBM Plex Sans KR"/>
                <a:sym typeface="IBM Plex Sans KR"/>
              </a:rPr>
              <a:t>관련 테이블 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2383975" y="3890925"/>
            <a:ext cx="1977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운동 메이트 </a:t>
            </a:r>
            <a:endParaRPr b="1" sz="13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15374125" y="2934375"/>
            <a:ext cx="1977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식단</a:t>
            </a:r>
            <a:r>
              <a:rPr b="1" lang="en-US" sz="2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메이트 </a:t>
            </a:r>
            <a:endParaRPr b="1" sz="13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13853600" y="1132125"/>
            <a:ext cx="120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댓글</a:t>
            </a:r>
            <a:endParaRPr b="1" sz="13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8240800" y="1532325"/>
            <a:ext cx="120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추천 </a:t>
            </a:r>
            <a:endParaRPr b="1" sz="13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3005" y="1947223"/>
            <a:ext cx="4636059" cy="17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4"/>
          <p:cNvSpPr txBox="1"/>
          <p:nvPr/>
        </p:nvSpPr>
        <p:spPr>
          <a:xfrm>
            <a:off x="1164341" y="1132135"/>
            <a:ext cx="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02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900" y="3152400"/>
            <a:ext cx="7662725" cy="676102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 txBox="1"/>
          <p:nvPr/>
        </p:nvSpPr>
        <p:spPr>
          <a:xfrm>
            <a:off x="1251625" y="2874900"/>
            <a:ext cx="261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Controller</a:t>
            </a:r>
            <a:endParaRPr b="1" sz="36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33" name="Google Shape;23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5400" y="1532325"/>
            <a:ext cx="8812974" cy="772426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9694038" y="1379925"/>
            <a:ext cx="202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Service </a:t>
            </a:r>
            <a:endParaRPr b="1" sz="36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1567475" y="927632"/>
            <a:ext cx="8819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600">
                <a:latin typeface="IBM Plex Sans KR"/>
                <a:ea typeface="IBM Plex Sans KR"/>
                <a:cs typeface="IBM Plex Sans KR"/>
                <a:sym typeface="IBM Plex Sans KR"/>
              </a:rPr>
              <a:t>클래스 다이어그램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 txBox="1"/>
          <p:nvPr/>
        </p:nvSpPr>
        <p:spPr>
          <a:xfrm>
            <a:off x="1164341" y="1132135"/>
            <a:ext cx="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02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42" name="Google Shape;2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9775" y="2481025"/>
            <a:ext cx="11599043" cy="742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 txBox="1"/>
          <p:nvPr/>
        </p:nvSpPr>
        <p:spPr>
          <a:xfrm>
            <a:off x="12749450" y="1834525"/>
            <a:ext cx="137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DTO </a:t>
            </a:r>
            <a:endParaRPr b="1" sz="36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44" name="Google Shape;24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2997" y="1947225"/>
            <a:ext cx="7874676" cy="1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 txBox="1"/>
          <p:nvPr/>
        </p:nvSpPr>
        <p:spPr>
          <a:xfrm>
            <a:off x="1567475" y="927632"/>
            <a:ext cx="8819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600">
                <a:latin typeface="IBM Plex Sans KR"/>
                <a:ea typeface="IBM Plex Sans KR"/>
                <a:cs typeface="IBM Plex Sans KR"/>
                <a:sym typeface="IBM Plex Sans KR"/>
              </a:rPr>
              <a:t>클래스 다이어그램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2997" y="1947225"/>
            <a:ext cx="7874676" cy="1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6"/>
          <p:cNvSpPr txBox="1"/>
          <p:nvPr/>
        </p:nvSpPr>
        <p:spPr>
          <a:xfrm>
            <a:off x="1567475" y="927632"/>
            <a:ext cx="8819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600">
                <a:latin typeface="IBM Plex Sans KR"/>
                <a:ea typeface="IBM Plex Sans KR"/>
                <a:cs typeface="IBM Plex Sans KR"/>
                <a:sym typeface="IBM Plex Sans KR"/>
              </a:rPr>
              <a:t>클래스 다이어그램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52" name="Google Shape;25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/>
          <p:nvPr/>
        </p:nvSpPr>
        <p:spPr>
          <a:xfrm>
            <a:off x="1164341" y="1132135"/>
            <a:ext cx="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02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416" y="3245450"/>
            <a:ext cx="3991575" cy="62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0075" y="4169788"/>
            <a:ext cx="3991575" cy="377623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 txBox="1"/>
          <p:nvPr/>
        </p:nvSpPr>
        <p:spPr>
          <a:xfrm>
            <a:off x="15472050" y="1711463"/>
            <a:ext cx="192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DAO </a:t>
            </a:r>
            <a:endParaRPr b="1" sz="36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7572538" y="5184725"/>
            <a:ext cx="174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Util</a:t>
            </a:r>
            <a:endParaRPr b="1" sz="36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2056013" y="2608900"/>
            <a:ext cx="241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JWT </a:t>
            </a:r>
            <a:endParaRPr b="1" sz="36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59" name="Google Shape;25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16450" y="2189725"/>
            <a:ext cx="7973755" cy="711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7"/>
          <p:cNvSpPr txBox="1"/>
          <p:nvPr/>
        </p:nvSpPr>
        <p:spPr>
          <a:xfrm>
            <a:off x="3644392" y="4358558"/>
            <a:ext cx="1099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5271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주요기능</a:t>
            </a:r>
            <a:endParaRPr sz="1200">
              <a:solidFill>
                <a:srgbClr val="5271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/>
          <p:nvPr/>
        </p:nvSpPr>
        <p:spPr>
          <a:xfrm>
            <a:off x="1301446" y="7034301"/>
            <a:ext cx="47508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다양한 게시판</a:t>
            </a:r>
            <a:endParaRPr b="1"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운동 관련 주제로 다양한 게시판 구성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심플한 디자인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사이트</a:t>
            </a: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의 </a:t>
            </a:r>
            <a:r>
              <a:rPr lang="en-US" sz="1800">
                <a:solidFill>
                  <a:srgbClr val="5475FD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정체성</a:t>
            </a:r>
            <a:r>
              <a:rPr lang="en-US" sz="1800">
                <a:solidFill>
                  <a:srgbClr val="21212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을 파악</a:t>
            </a: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하기 쉬운 디자인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1028725" y="3527025"/>
            <a:ext cx="5489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헤더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72" name="Google Shape;272;p28"/>
          <p:cNvSpPr txBox="1"/>
          <p:nvPr/>
        </p:nvSpPr>
        <p:spPr>
          <a:xfrm>
            <a:off x="1301446" y="4178332"/>
            <a:ext cx="4944300" cy="19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내비게이션</a:t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12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원하는 </a:t>
            </a:r>
            <a:r>
              <a:rPr lang="en-US" sz="1800">
                <a:solidFill>
                  <a:srgbClr val="5475FD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메뉴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를 선택하여 이동 및 </a:t>
            </a:r>
            <a:r>
              <a:rPr lang="en-US" sz="1800">
                <a:solidFill>
                  <a:srgbClr val="5475FD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검색</a:t>
            </a:r>
            <a:endParaRPr sz="1800">
              <a:solidFill>
                <a:srgbClr val="5475FD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비회원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 →  로그인/회원가입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회원       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→  자주 쓰는 편의기능 </a:t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73" name="Google Shape;273;p28"/>
          <p:cNvSpPr txBox="1"/>
          <p:nvPr/>
        </p:nvSpPr>
        <p:spPr>
          <a:xfrm>
            <a:off x="1028725" y="6409956"/>
            <a:ext cx="5489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게시판 모아보기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74" name="Google Shape;2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9605" y="2892351"/>
            <a:ext cx="4636059" cy="17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8"/>
          <p:cNvSpPr txBox="1"/>
          <p:nvPr/>
        </p:nvSpPr>
        <p:spPr>
          <a:xfrm>
            <a:off x="1034075" y="1872750"/>
            <a:ext cx="5728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600">
                <a:latin typeface="IBM Plex Sans KR"/>
                <a:ea typeface="IBM Plex Sans KR"/>
                <a:cs typeface="IBM Plex Sans KR"/>
                <a:sym typeface="IBM Plex Sans KR"/>
              </a:rPr>
              <a:t>메인페이지</a:t>
            </a:r>
            <a:r>
              <a:rPr b="1" lang="en-US" sz="7600"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77" name="Google Shape;277;p28"/>
          <p:cNvSpPr txBox="1"/>
          <p:nvPr/>
        </p:nvSpPr>
        <p:spPr>
          <a:xfrm rot="-6898">
            <a:off x="3990095" y="891809"/>
            <a:ext cx="1794004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Welcome !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78" name="Google Shape;27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8125" y="805125"/>
            <a:ext cx="10897839" cy="846025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279" name="Google Shape;27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03150" y="309827"/>
            <a:ext cx="2143125" cy="4953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3000" y="1239325"/>
            <a:ext cx="5531025" cy="1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9"/>
          <p:cNvSpPr txBox="1"/>
          <p:nvPr/>
        </p:nvSpPr>
        <p:spPr>
          <a:xfrm>
            <a:off x="1573000" y="590125"/>
            <a:ext cx="5801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1. 로그인 &amp; 회원가입</a:t>
            </a:r>
            <a:endParaRPr b="1" sz="50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86" name="Google Shape;28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9"/>
          <p:cNvPicPr preferRelativeResize="0"/>
          <p:nvPr/>
        </p:nvPicPr>
        <p:blipFill rotWithShape="1">
          <a:blip r:embed="rId5">
            <a:alphaModFix/>
          </a:blip>
          <a:srcRect b="0" l="7811" r="6063" t="0"/>
          <a:stretch/>
        </p:blipFill>
        <p:spPr>
          <a:xfrm>
            <a:off x="908250" y="1960575"/>
            <a:ext cx="4471925" cy="5154081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sp>
        <p:nvSpPr>
          <p:cNvPr id="288" name="Google Shape;288;p29"/>
          <p:cNvSpPr txBox="1"/>
          <p:nvPr/>
        </p:nvSpPr>
        <p:spPr>
          <a:xfrm>
            <a:off x="12233650" y="4609850"/>
            <a:ext cx="52626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Char char="-"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가입한 이메일이 없다면 </a:t>
            </a: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임의가입 </a:t>
            </a: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진행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Char char="-"/>
            </a:pP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소셜서비스의 닉네임</a:t>
            </a: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을 가져와 등록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이미 존재하는 닉네임이라면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중복되지 않는 문자</a:t>
            </a: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를 추가하여 생성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11931544" y="1483566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로그인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90" name="Google Shape;290;p29"/>
          <p:cNvSpPr txBox="1"/>
          <p:nvPr/>
        </p:nvSpPr>
        <p:spPr>
          <a:xfrm>
            <a:off x="12233650" y="2134875"/>
            <a:ext cx="5476800" cy="15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Spring Security</a:t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비밀번호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단방향 암호화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저장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Email 쿠키 저장</a:t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11931544" y="3985504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카카오 / 구글 </a:t>
            </a: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로그인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12242200" y="7235950"/>
            <a:ext cx="54768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이메일 정규식 검사 후 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자체 서비스로 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가입한 이메일 주소가 있다면, 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이메일로 비밀번호 재설정 </a:t>
            </a: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URL주소 전송</a:t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Char char="-"/>
            </a:pP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임의 발급된 키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와 URL 파라미터의 키가 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일치해야 재설정 가능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11931544" y="6607816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비밀번호 재설정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94" name="Google Shape;29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6913" y="1960563"/>
            <a:ext cx="4241550" cy="2968075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295" name="Google Shape;29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6925" y="6181405"/>
            <a:ext cx="4241550" cy="3578483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296" name="Google Shape;29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8250" y="7235960"/>
            <a:ext cx="4471925" cy="2523941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297" name="Google Shape;297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05425" y="5316513"/>
            <a:ext cx="5841300" cy="4770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sp>
        <p:nvSpPr>
          <p:cNvPr id="298" name="Google Shape;298;p29"/>
          <p:cNvSpPr/>
          <p:nvPr/>
        </p:nvSpPr>
        <p:spPr>
          <a:xfrm>
            <a:off x="9635400" y="5316525"/>
            <a:ext cx="1811400" cy="47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271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250" y="2366799"/>
            <a:ext cx="4927892" cy="5201175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sp>
        <p:nvSpPr>
          <p:cNvPr id="305" name="Google Shape;305;p30"/>
          <p:cNvSpPr txBox="1"/>
          <p:nvPr/>
        </p:nvSpPr>
        <p:spPr>
          <a:xfrm>
            <a:off x="12242213" y="2584100"/>
            <a:ext cx="5476800" cy="26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유효성 검사 </a:t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이메일, 비밀번호, 닉네임에 대하여 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정규식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을 사용하여 확인 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(누락, 가입된 서비스 종류, 형식, 일치, 중복)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이메일 인증 </a:t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6자리 인증코드 전송 후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3분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초과 시 인증코드 만료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06" name="Google Shape;306;p30"/>
          <p:cNvSpPr txBox="1"/>
          <p:nvPr/>
        </p:nvSpPr>
        <p:spPr>
          <a:xfrm>
            <a:off x="11931557" y="1909604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회원가입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07" name="Google Shape;307;p30"/>
          <p:cNvPicPr preferRelativeResize="0"/>
          <p:nvPr/>
        </p:nvPicPr>
        <p:blipFill rotWithShape="1">
          <a:blip r:embed="rId5">
            <a:alphaModFix/>
          </a:blip>
          <a:srcRect b="0" l="7046" r="8565" t="0"/>
          <a:stretch/>
        </p:blipFill>
        <p:spPr>
          <a:xfrm>
            <a:off x="6082200" y="2366788"/>
            <a:ext cx="4927900" cy="6647424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308" name="Google Shape;30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3000" y="1239325"/>
            <a:ext cx="5531025" cy="1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1573000" y="590125"/>
            <a:ext cx="5801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1. 로그인 &amp; 회원가입</a:t>
            </a:r>
            <a:endParaRPr b="1" sz="50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10" name="Google Shape;31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85688" y="5846163"/>
            <a:ext cx="4589880" cy="2974562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100" y="1865950"/>
            <a:ext cx="10026650" cy="7268877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316" name="Google Shape;31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1"/>
          <p:cNvSpPr txBox="1"/>
          <p:nvPr/>
        </p:nvSpPr>
        <p:spPr>
          <a:xfrm>
            <a:off x="12015775" y="2614400"/>
            <a:ext cx="5694600" cy="5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비계층형 게시판</a:t>
            </a:r>
            <a:endParaRPr b="1"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Char char="-"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게시글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제목과 내용</a:t>
            </a: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을 강조하여 표현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Char char="-"/>
            </a:pP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작성시간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을 현재시간 대비 차감 표현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Char char="-"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게시글에 포함된 첫번째 이미지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썸네일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로 노출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Char char="-"/>
            </a:pP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이미지 개수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표현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무한 스크롤</a:t>
            </a:r>
            <a:endParaRPr b="1"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Char char="-"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Intersection Observer를 이용하여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커스텀 훅</a:t>
            </a: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 생성 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(타겟을 지정해 Viewport와의 교차점을 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 비동기적으로 관찰하는 API)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최신순, 추천순 정렬 기능</a:t>
            </a:r>
            <a:endParaRPr b="1"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슬라이드 광고</a:t>
            </a:r>
            <a:endParaRPr b="1"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react-slick을 이용하여 캐러셀 구현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18" name="Google Shape;3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3005" y="1239326"/>
            <a:ext cx="4636059" cy="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1"/>
          <p:cNvSpPr txBox="1"/>
          <p:nvPr/>
        </p:nvSpPr>
        <p:spPr>
          <a:xfrm>
            <a:off x="1573000" y="590125"/>
            <a:ext cx="463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2. 커뮤니티 </a:t>
            </a:r>
            <a:endParaRPr b="1" sz="50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9728250" y="3601825"/>
            <a:ext cx="975300" cy="47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271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1"/>
          <p:cNvSpPr/>
          <p:nvPr/>
        </p:nvSpPr>
        <p:spPr>
          <a:xfrm>
            <a:off x="878500" y="4002625"/>
            <a:ext cx="4908600" cy="1677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271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1"/>
          <p:cNvSpPr txBox="1"/>
          <p:nvPr/>
        </p:nvSpPr>
        <p:spPr>
          <a:xfrm>
            <a:off x="11535519" y="1865941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커뮤니티 목록 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2430" y="490700"/>
            <a:ext cx="2500900" cy="1742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431" y="821822"/>
            <a:ext cx="465387" cy="513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4778" y="6424512"/>
            <a:ext cx="3647619" cy="17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4778" y="3112551"/>
            <a:ext cx="3647619" cy="17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93097" y="6424512"/>
            <a:ext cx="3647619" cy="17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93097" y="3112551"/>
            <a:ext cx="3647619" cy="1746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1602147" y="3428775"/>
            <a:ext cx="370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IBM Plex Sans KR"/>
                <a:ea typeface="IBM Plex Sans KR"/>
                <a:cs typeface="IBM Plex Sans KR"/>
                <a:sym typeface="IBM Plex Sans KR"/>
              </a:rPr>
              <a:t>프로젝트 개요 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1602147" y="4186025"/>
            <a:ext cx="3638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기획 의도</a:t>
            </a:r>
            <a:br>
              <a:rPr lang="en-US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</a:br>
            <a:r>
              <a:rPr lang="en-US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기존과의 차별점</a:t>
            </a:r>
            <a:endParaRPr sz="1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1602142" y="2905371"/>
            <a:ext cx="81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01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602147" y="6742375"/>
            <a:ext cx="370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IBM Plex Sans KR"/>
                <a:ea typeface="IBM Plex Sans KR"/>
                <a:cs typeface="IBM Plex Sans KR"/>
                <a:sym typeface="IBM Plex Sans KR"/>
              </a:rPr>
              <a:t>프로젝트 상세 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1602147" y="7499624"/>
            <a:ext cx="36387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화면 순서도</a:t>
            </a:r>
            <a:endParaRPr sz="1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DB 모델링</a:t>
            </a:r>
            <a:endParaRPr sz="1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클래스 다이어그램 </a:t>
            </a:r>
            <a:endParaRPr sz="1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1602142" y="6218960"/>
            <a:ext cx="81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02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7290237" y="3428786"/>
            <a:ext cx="5493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IBM Plex Sans KR"/>
                <a:ea typeface="IBM Plex Sans KR"/>
                <a:cs typeface="IBM Plex Sans KR"/>
                <a:sym typeface="IBM Plex Sans KR"/>
              </a:rPr>
              <a:t>주요 기능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290229" y="4033625"/>
            <a:ext cx="36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7290237" y="2905371"/>
            <a:ext cx="81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03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7290237" y="6742375"/>
            <a:ext cx="5493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IBM Plex Sans KR"/>
                <a:ea typeface="IBM Plex Sans KR"/>
                <a:cs typeface="IBM Plex Sans KR"/>
                <a:sym typeface="IBM Plex Sans KR"/>
              </a:rPr>
              <a:t>프로젝트 시연 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7290229" y="7347224"/>
            <a:ext cx="36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7290237" y="6218960"/>
            <a:ext cx="81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04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13027972" y="3428775"/>
            <a:ext cx="370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IBM Plex Sans KR"/>
                <a:ea typeface="IBM Plex Sans KR"/>
                <a:cs typeface="IBM Plex Sans KR"/>
                <a:sym typeface="IBM Plex Sans KR"/>
              </a:rPr>
              <a:t>진행 프로세스 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13027972" y="4186025"/>
            <a:ext cx="37053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개발 일정</a:t>
            </a:r>
            <a:endParaRPr sz="1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개발 환경</a:t>
            </a:r>
            <a:endParaRPr sz="1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역할 분담</a:t>
            </a:r>
            <a:endParaRPr sz="1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13027965" y="2905371"/>
            <a:ext cx="81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05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13027972" y="6742375"/>
            <a:ext cx="370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IBM Plex Sans KR"/>
                <a:ea typeface="IBM Plex Sans KR"/>
                <a:cs typeface="IBM Plex Sans KR"/>
                <a:sym typeface="IBM Plex Sans KR"/>
              </a:rPr>
              <a:t>Q &amp; A 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13027972" y="7499624"/>
            <a:ext cx="370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마치며 </a:t>
            </a:r>
            <a:endParaRPr sz="1800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13027965" y="6218960"/>
            <a:ext cx="81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06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37489" y="6424512"/>
            <a:ext cx="3647619" cy="17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37489" y="3112551"/>
            <a:ext cx="3647619" cy="174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50" y="1692150"/>
            <a:ext cx="8607576" cy="5851449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328" name="Google Shape;32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2"/>
          <p:cNvSpPr txBox="1"/>
          <p:nvPr/>
        </p:nvSpPr>
        <p:spPr>
          <a:xfrm>
            <a:off x="12145825" y="1858150"/>
            <a:ext cx="5857200" cy="28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Char char="-"/>
            </a:pP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Toast UI Editor 사용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Char char="-"/>
            </a:pP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이미지 첨부</a:t>
            </a:r>
            <a:endParaRPr b="1"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이미지 </a:t>
            </a: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첨부 시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Firebase</a:t>
            </a: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의 이미지 서버에 저장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작성 중 삭제된 이미지는 이미지 서버에서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삭제</a:t>
            </a:r>
            <a:endParaRPr sz="18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Char char="-"/>
            </a:pP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유튜브 첨부</a:t>
            </a:r>
            <a:endParaRPr b="1"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URL주소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입력 후 Enter → 영상 자동 첨부 (툴바 커스텀)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30" name="Google Shape;330;p32"/>
          <p:cNvSpPr/>
          <p:nvPr/>
        </p:nvSpPr>
        <p:spPr>
          <a:xfrm>
            <a:off x="353800" y="1452025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1" name="Google Shape;331;p32"/>
          <p:cNvSpPr txBox="1"/>
          <p:nvPr/>
        </p:nvSpPr>
        <p:spPr>
          <a:xfrm>
            <a:off x="12145825" y="5549475"/>
            <a:ext cx="5564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추천 기능 및 조회수 기능</a:t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쿠키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에 방문 여부 저장하여 조회수 어뷰징 방지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URL 복사 버튼 </a:t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react-copy-to-clipboard 이용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게시글 카카오톡 공유</a:t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댓글 및 대댓글</a:t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댓글 입력창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자동 높이 조절 </a:t>
            </a:r>
            <a:endParaRPr sz="18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댓글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더보기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기능 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32" name="Google Shape;332;p32"/>
          <p:cNvSpPr txBox="1"/>
          <p:nvPr/>
        </p:nvSpPr>
        <p:spPr>
          <a:xfrm>
            <a:off x="11629369" y="1254966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커뮤니티 글작성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33" name="Google Shape;333;p32"/>
          <p:cNvSpPr txBox="1"/>
          <p:nvPr/>
        </p:nvSpPr>
        <p:spPr>
          <a:xfrm>
            <a:off x="11629369" y="4955441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커뮤니티 상세페이지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3005" y="1239326"/>
            <a:ext cx="4636059" cy="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2"/>
          <p:cNvSpPr txBox="1"/>
          <p:nvPr/>
        </p:nvSpPr>
        <p:spPr>
          <a:xfrm>
            <a:off x="1573000" y="590125"/>
            <a:ext cx="463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2. 커뮤니티 상세 </a:t>
            </a:r>
            <a:endParaRPr b="1" sz="50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36" name="Google Shape;33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8750" y="4706200"/>
            <a:ext cx="6529537" cy="5073675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sp>
        <p:nvSpPr>
          <p:cNvPr id="337" name="Google Shape;337;p32"/>
          <p:cNvSpPr/>
          <p:nvPr/>
        </p:nvSpPr>
        <p:spPr>
          <a:xfrm>
            <a:off x="10236100" y="6582025"/>
            <a:ext cx="848400" cy="67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271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2"/>
          <p:cNvSpPr/>
          <p:nvPr/>
        </p:nvSpPr>
        <p:spPr>
          <a:xfrm>
            <a:off x="4341725" y="6680425"/>
            <a:ext cx="694500" cy="47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271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2"/>
          <p:cNvSpPr/>
          <p:nvPr/>
        </p:nvSpPr>
        <p:spPr>
          <a:xfrm>
            <a:off x="10615075" y="4483200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40" name="Google Shape;34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7500" y="6680425"/>
            <a:ext cx="2167716" cy="3099449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3"/>
          <p:cNvSpPr txBox="1"/>
          <p:nvPr/>
        </p:nvSpPr>
        <p:spPr>
          <a:xfrm>
            <a:off x="11364794" y="1567216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바디갤러리 메인페이지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47" name="Google Shape;347;p33"/>
          <p:cNvSpPr txBox="1"/>
          <p:nvPr/>
        </p:nvSpPr>
        <p:spPr>
          <a:xfrm>
            <a:off x="11757075" y="2164225"/>
            <a:ext cx="66225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카드형 </a:t>
            </a: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게시글 리스트</a:t>
            </a:r>
            <a:endParaRPr b="1"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Char char="-"/>
            </a:pP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사진 중심형</a:t>
            </a: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 게시판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Char char="-"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프로필 사진, 닉네임, 작성일, 썸네일, 제목, 댓글/좋아요 수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Char char="-"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게시글의 첫 번째 사진이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썸네일</a:t>
            </a: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로 등록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Char char="-"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썸네일, 제목 클릭 시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상세페이지로 이동</a:t>
            </a:r>
            <a:endParaRPr sz="18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48" name="Google Shape;3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88" y="1567225"/>
            <a:ext cx="9668511" cy="54549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349" name="Google Shape;349;p33"/>
          <p:cNvPicPr preferRelativeResize="0"/>
          <p:nvPr/>
        </p:nvPicPr>
        <p:blipFill rotWithShape="1">
          <a:blip r:embed="rId5">
            <a:alphaModFix/>
          </a:blip>
          <a:srcRect b="3300" l="0" r="0" t="4499"/>
          <a:stretch/>
        </p:blipFill>
        <p:spPr>
          <a:xfrm>
            <a:off x="1573000" y="7199375"/>
            <a:ext cx="8190201" cy="283455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sp>
        <p:nvSpPr>
          <p:cNvPr id="350" name="Google Shape;350;p33"/>
          <p:cNvSpPr txBox="1"/>
          <p:nvPr/>
        </p:nvSpPr>
        <p:spPr>
          <a:xfrm>
            <a:off x="11364794" y="4181316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바디갤러리 상세페이지 메뉴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51" name="Google Shape;351;p33"/>
          <p:cNvSpPr txBox="1"/>
          <p:nvPr/>
        </p:nvSpPr>
        <p:spPr>
          <a:xfrm>
            <a:off x="11757075" y="4865213"/>
            <a:ext cx="6487200" cy="4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b="1"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로그인 한 유저</a:t>
            </a: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만 볼 수 있는 메</a:t>
            </a: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뉴</a:t>
            </a:r>
            <a:b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버튼 마우스오버 시 버튼 이름 Tooltip 표출</a:t>
            </a:r>
            <a:b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</a:br>
            <a:endParaRPr b="1"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좋아요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→  로그인 한 유저의 좋아요 int 체크</a:t>
            </a:r>
            <a:b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	           </a:t>
            </a:r>
            <a:r>
              <a:rPr lang="en-US" sz="1800">
                <a:solidFill>
                  <a:schemeClr val="dk1"/>
                </a:solidFill>
                <a:highlight>
                  <a:srgbClr val="EAEAEA"/>
                </a:highlight>
                <a:latin typeface="Calibri"/>
                <a:ea typeface="Calibri"/>
                <a:cs typeface="Calibri"/>
                <a:sym typeface="Calibri"/>
              </a:rPr>
              <a:t>int == 0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좋아요 등록 ↔  </a:t>
            </a:r>
            <a:r>
              <a:rPr lang="en-US" sz="1800">
                <a:solidFill>
                  <a:schemeClr val="dk1"/>
                </a:solidFill>
                <a:highlight>
                  <a:srgbClr val="EAEAEA"/>
                </a:highlight>
                <a:latin typeface="Calibri"/>
                <a:ea typeface="Calibri"/>
                <a:cs typeface="Calibri"/>
                <a:sym typeface="Calibri"/>
              </a:rPr>
              <a:t>int == 1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좋아요 취소</a:t>
            </a:r>
            <a:b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-</a:t>
            </a: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	댓글 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→  목록 조회, 등록, 삭제 가능</a:t>
            </a:r>
            <a:b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-	</a:t>
            </a: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신고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 →  재확인을 위한 모달창 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b="1"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게시글 작성자</a:t>
            </a: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일 때 보이는 메뉴</a:t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</a:t>
            </a:r>
            <a:r>
              <a:rPr b="1"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	</a:t>
            </a: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수정 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→  게시글 수정 페이지로 이동</a:t>
            </a:r>
            <a:b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-	</a:t>
            </a: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삭제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→  재확인을 위한 모달창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9197100" y="7400788"/>
            <a:ext cx="566100" cy="239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271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3005" y="1239326"/>
            <a:ext cx="4636059" cy="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3"/>
          <p:cNvSpPr txBox="1"/>
          <p:nvPr/>
        </p:nvSpPr>
        <p:spPr>
          <a:xfrm>
            <a:off x="1573000" y="590125"/>
            <a:ext cx="463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3. 바디갤러리 </a:t>
            </a:r>
            <a:endParaRPr b="1" sz="50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353800" y="1452025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8456325" y="8105050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4173375" y="2044225"/>
            <a:ext cx="2986200" cy="4977900"/>
          </a:xfrm>
          <a:prstGeom prst="roundRect">
            <a:avLst>
              <a:gd fmla="val 6049" name="adj"/>
            </a:avLst>
          </a:prstGeom>
          <a:noFill/>
          <a:ln cap="flat" cmpd="sng" w="28575">
            <a:solidFill>
              <a:srgbClr val="5271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3005" y="1239326"/>
            <a:ext cx="4636059" cy="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4"/>
          <p:cNvSpPr txBox="1"/>
          <p:nvPr/>
        </p:nvSpPr>
        <p:spPr>
          <a:xfrm>
            <a:off x="1573000" y="590125"/>
            <a:ext cx="463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3. 바디갤러리 </a:t>
            </a:r>
            <a:endParaRPr b="1" sz="50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65" name="Google Shape;36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3000" y="2055200"/>
            <a:ext cx="1531732" cy="21311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366" name="Google Shape;366;p34"/>
          <p:cNvPicPr preferRelativeResize="0"/>
          <p:nvPr/>
        </p:nvPicPr>
        <p:blipFill rotWithShape="1">
          <a:blip r:embed="rId6">
            <a:alphaModFix/>
          </a:blip>
          <a:srcRect b="7829" l="4759" r="5602" t="5755"/>
          <a:stretch/>
        </p:blipFill>
        <p:spPr>
          <a:xfrm>
            <a:off x="4626325" y="1541525"/>
            <a:ext cx="5065276" cy="3158449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sp>
        <p:nvSpPr>
          <p:cNvPr id="367" name="Google Shape;367;p34"/>
          <p:cNvSpPr/>
          <p:nvPr/>
        </p:nvSpPr>
        <p:spPr>
          <a:xfrm>
            <a:off x="3427075" y="2981738"/>
            <a:ext cx="876900" cy="47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475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34"/>
          <p:cNvPicPr preferRelativeResize="0"/>
          <p:nvPr/>
        </p:nvPicPr>
        <p:blipFill rotWithShape="1">
          <a:blip r:embed="rId7">
            <a:alphaModFix/>
          </a:blip>
          <a:srcRect b="0" l="0" r="803" t="0"/>
          <a:stretch/>
        </p:blipFill>
        <p:spPr>
          <a:xfrm>
            <a:off x="1167400" y="4789475"/>
            <a:ext cx="8672901" cy="5062999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sp>
        <p:nvSpPr>
          <p:cNvPr id="369" name="Google Shape;369;p34"/>
          <p:cNvSpPr txBox="1"/>
          <p:nvPr/>
        </p:nvSpPr>
        <p:spPr>
          <a:xfrm>
            <a:off x="10984594" y="2882253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바디갤러리 상세페이지 메뉴 예시 </a:t>
            </a: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:</a:t>
            </a: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댓글 모달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70" name="Google Shape;370;p34"/>
          <p:cNvSpPr txBox="1"/>
          <p:nvPr/>
        </p:nvSpPr>
        <p:spPr>
          <a:xfrm>
            <a:off x="11148519" y="4817679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바디갤러리 이미지 에디터 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71" name="Google Shape;371;p34"/>
          <p:cNvSpPr txBox="1"/>
          <p:nvPr/>
        </p:nvSpPr>
        <p:spPr>
          <a:xfrm>
            <a:off x="11322500" y="5530713"/>
            <a:ext cx="63450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접근</a:t>
            </a:r>
            <a:endParaRPr b="1"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Char char="-"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글쓰기 버튼 옆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카메라 아이콘</a:t>
            </a:r>
            <a:endParaRPr sz="18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Char char="-"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글쓰기 작성 시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Tip</a:t>
            </a:r>
            <a:b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</a:b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기능</a:t>
            </a:r>
            <a:endParaRPr b="1"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Char char="-"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Toast UI Image Editor 사용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Char char="-"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사진의 크기를 조정, 필터 등</a:t>
            </a:r>
            <a:r>
              <a:rPr lang="en-US" sz="1800">
                <a:solidFill>
                  <a:srgbClr val="21212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유저가</a:t>
            </a:r>
            <a:r>
              <a:rPr lang="en-US" sz="1800">
                <a:solidFill>
                  <a:srgbClr val="5475FD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원하는 형태로 편집 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가능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Char char="-"/>
            </a:pPr>
            <a:r>
              <a:rPr lang="en-US" sz="1800">
                <a:solidFill>
                  <a:srgbClr val="21212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편집된 이미지를 </a:t>
            </a:r>
            <a:r>
              <a:rPr lang="en-US" sz="1800">
                <a:solidFill>
                  <a:srgbClr val="5475FD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다운로드</a:t>
            </a: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하여 게시글 등록에 사용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72" name="Google Shape;372;p34"/>
          <p:cNvSpPr/>
          <p:nvPr/>
        </p:nvSpPr>
        <p:spPr>
          <a:xfrm>
            <a:off x="4303975" y="8686325"/>
            <a:ext cx="2412000" cy="1065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271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5"/>
          <p:cNvSpPr txBox="1"/>
          <p:nvPr/>
        </p:nvSpPr>
        <p:spPr>
          <a:xfrm>
            <a:off x="12014250" y="5741650"/>
            <a:ext cx="5693400" cy="3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유저 페이지 연결</a:t>
            </a:r>
            <a:endParaRPr b="1"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쪽지보내기 </a:t>
            </a:r>
            <a:endParaRPr b="1"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버튼 클릭 시 채팅 모달창에서 쪽지 보내기 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글 관리</a:t>
            </a:r>
            <a:endParaRPr b="1"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게시글 신고 기능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작성자에 한해 게시글 수정 및 삭제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79" name="Google Shape;3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450" y="1978575"/>
            <a:ext cx="9327561" cy="3334675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380" name="Google Shape;38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8615" y="5534425"/>
            <a:ext cx="8500976" cy="4146292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2760000" dist="95250">
              <a:srgbClr val="000000">
                <a:alpha val="20000"/>
              </a:srgbClr>
            </a:outerShdw>
          </a:effectLst>
        </p:spPr>
      </p:pic>
      <p:sp>
        <p:nvSpPr>
          <p:cNvPr id="381" name="Google Shape;381;p35"/>
          <p:cNvSpPr txBox="1"/>
          <p:nvPr/>
        </p:nvSpPr>
        <p:spPr>
          <a:xfrm>
            <a:off x="12017098" y="2761150"/>
            <a:ext cx="56934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필터 검색 </a:t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지역(시도, 시군구),  날짜 및 시간대,  운동 부위 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지정하여 검색 및 조회</a:t>
            </a:r>
            <a:endParaRPr sz="1800"/>
          </a:p>
        </p:txBody>
      </p:sp>
      <p:pic>
        <p:nvPicPr>
          <p:cNvPr id="382" name="Google Shape;382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3005" y="1239326"/>
            <a:ext cx="4636059" cy="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5"/>
          <p:cNvSpPr txBox="1"/>
          <p:nvPr/>
        </p:nvSpPr>
        <p:spPr>
          <a:xfrm>
            <a:off x="1573000" y="590125"/>
            <a:ext cx="463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4. 운동메이트 </a:t>
            </a:r>
            <a:endParaRPr b="1" sz="50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84" name="Google Shape;384;p35"/>
          <p:cNvSpPr txBox="1"/>
          <p:nvPr/>
        </p:nvSpPr>
        <p:spPr>
          <a:xfrm>
            <a:off x="11476969" y="1960566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운동메이트 목록 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85" name="Google Shape;385;p35"/>
          <p:cNvSpPr txBox="1"/>
          <p:nvPr/>
        </p:nvSpPr>
        <p:spPr>
          <a:xfrm>
            <a:off x="11476969" y="4904991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운동메이트 상세  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86" name="Google Shape;386;p35"/>
          <p:cNvSpPr/>
          <p:nvPr/>
        </p:nvSpPr>
        <p:spPr>
          <a:xfrm>
            <a:off x="633100" y="1673200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7" name="Google Shape;387;p35"/>
          <p:cNvSpPr/>
          <p:nvPr/>
        </p:nvSpPr>
        <p:spPr>
          <a:xfrm>
            <a:off x="10339000" y="5382000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8" name="Google Shape;388;p35"/>
          <p:cNvSpPr/>
          <p:nvPr/>
        </p:nvSpPr>
        <p:spPr>
          <a:xfrm>
            <a:off x="9860675" y="6098500"/>
            <a:ext cx="779100" cy="47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271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5"/>
          <p:cNvSpPr/>
          <p:nvPr/>
        </p:nvSpPr>
        <p:spPr>
          <a:xfrm>
            <a:off x="2138625" y="5839800"/>
            <a:ext cx="907800" cy="47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271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3005" y="782126"/>
            <a:ext cx="4636059" cy="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6"/>
          <p:cNvSpPr txBox="1"/>
          <p:nvPr/>
        </p:nvSpPr>
        <p:spPr>
          <a:xfrm>
            <a:off x="1573000" y="132925"/>
            <a:ext cx="4383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5</a:t>
            </a: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. 식단메이트 </a:t>
            </a:r>
            <a:endParaRPr b="1" sz="50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97" name="Google Shape;39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50" y="1136650"/>
            <a:ext cx="7010625" cy="8884876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398" name="Google Shape;39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0063" y="890850"/>
            <a:ext cx="6606950" cy="91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6"/>
          <p:cNvSpPr txBox="1"/>
          <p:nvPr/>
        </p:nvSpPr>
        <p:spPr>
          <a:xfrm>
            <a:off x="11803200" y="3072025"/>
            <a:ext cx="6081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무엇을 먹어야할지 식단 검색과 선택을 통해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추가</a:t>
            </a:r>
            <a:endParaRPr sz="18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기존에 추가된 리스트에서  “X” 버튼을 눌러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제거</a:t>
            </a:r>
            <a:endParaRPr sz="18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식단 검색결과의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페이지네이션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00" name="Google Shape;400;p36"/>
          <p:cNvSpPr/>
          <p:nvPr/>
        </p:nvSpPr>
        <p:spPr>
          <a:xfrm>
            <a:off x="175900" y="606400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1" name="Google Shape;401;p36"/>
          <p:cNvSpPr txBox="1"/>
          <p:nvPr/>
        </p:nvSpPr>
        <p:spPr>
          <a:xfrm>
            <a:off x="12026669" y="2290216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식단 메이트 글쓰기</a:t>
            </a:r>
            <a:endParaRPr b="1" sz="25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02" name="Google Shape;402;p36"/>
          <p:cNvSpPr txBox="1"/>
          <p:nvPr/>
        </p:nvSpPr>
        <p:spPr>
          <a:xfrm>
            <a:off x="11855925" y="6006200"/>
            <a:ext cx="5663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게시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글에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식단(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음식 메뉴)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가 함께 표시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무한 스크롤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형태로 구현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03" name="Google Shape;403;p36"/>
          <p:cNvSpPr txBox="1"/>
          <p:nvPr/>
        </p:nvSpPr>
        <p:spPr>
          <a:xfrm>
            <a:off x="12026669" y="5225141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식단 메이트 상세 </a:t>
            </a:r>
            <a:endParaRPr b="1" sz="25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04" name="Google Shape;404;p36"/>
          <p:cNvSpPr/>
          <p:nvPr/>
        </p:nvSpPr>
        <p:spPr>
          <a:xfrm>
            <a:off x="6898225" y="586563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792175"/>
            <a:ext cx="6577019" cy="5353213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410" name="Google Shape;41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3005" y="1239326"/>
            <a:ext cx="4636059" cy="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7"/>
          <p:cNvSpPr txBox="1"/>
          <p:nvPr/>
        </p:nvSpPr>
        <p:spPr>
          <a:xfrm>
            <a:off x="1573000" y="590125"/>
            <a:ext cx="4383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5. 식단메이트 </a:t>
            </a:r>
            <a:endParaRPr b="1" sz="50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13" name="Google Shape;413;p37"/>
          <p:cNvSpPr txBox="1"/>
          <p:nvPr/>
        </p:nvSpPr>
        <p:spPr>
          <a:xfrm>
            <a:off x="12505724" y="5088538"/>
            <a:ext cx="463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댓글 및 좋아요</a:t>
            </a:r>
            <a:endParaRPr b="1" sz="25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14" name="Google Shape;41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9575" y="2098086"/>
            <a:ext cx="5916800" cy="1115289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415" name="Google Shape;41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9575" y="3877675"/>
            <a:ext cx="5916793" cy="1941925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416" name="Google Shape;41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9575" y="6210450"/>
            <a:ext cx="5916800" cy="2793609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2760000" dist="95250">
              <a:srgbClr val="000000">
                <a:alpha val="20000"/>
              </a:srgbClr>
            </a:outerShdw>
          </a:effectLst>
        </p:spPr>
      </p:pic>
      <p:sp>
        <p:nvSpPr>
          <p:cNvPr id="417" name="Google Shape;417;p37"/>
          <p:cNvSpPr txBox="1"/>
          <p:nvPr/>
        </p:nvSpPr>
        <p:spPr>
          <a:xfrm>
            <a:off x="12740696" y="5807250"/>
            <a:ext cx="57342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댓글과 대댓글, 좋아요 기능 구현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댓글 입력창 토글 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댓글 목록 무한 스크롤 형태로 구현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18" name="Google Shape;418;p37"/>
          <p:cNvSpPr txBox="1"/>
          <p:nvPr/>
        </p:nvSpPr>
        <p:spPr>
          <a:xfrm>
            <a:off x="12745975" y="3739650"/>
            <a:ext cx="633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기존글과 추가했던 식단 리스트를 그대로 렌더링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19" name="Google Shape;419;p37"/>
          <p:cNvSpPr txBox="1"/>
          <p:nvPr/>
        </p:nvSpPr>
        <p:spPr>
          <a:xfrm>
            <a:off x="12471823" y="2997300"/>
            <a:ext cx="3941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식단 메이트 수정</a:t>
            </a:r>
            <a:endParaRPr b="1" sz="25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20" name="Google Shape;420;p37"/>
          <p:cNvSpPr/>
          <p:nvPr/>
        </p:nvSpPr>
        <p:spPr>
          <a:xfrm>
            <a:off x="128525" y="2471800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1" name="Google Shape;421;p37"/>
          <p:cNvSpPr/>
          <p:nvPr/>
        </p:nvSpPr>
        <p:spPr>
          <a:xfrm>
            <a:off x="5956000" y="1626600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2" name="Google Shape;422;p37"/>
          <p:cNvSpPr/>
          <p:nvPr/>
        </p:nvSpPr>
        <p:spPr>
          <a:xfrm flipH="1" rot="-8226091">
            <a:off x="5529922" y="3417572"/>
            <a:ext cx="827235" cy="827235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7"/>
          <p:cNvSpPr/>
          <p:nvPr/>
        </p:nvSpPr>
        <p:spPr>
          <a:xfrm flipH="1" rot="-8226091">
            <a:off x="5529922" y="5640622"/>
            <a:ext cx="827235" cy="827235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000" y="1618798"/>
            <a:ext cx="8874850" cy="583005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429" name="Google Shape;42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8"/>
          <p:cNvSpPr txBox="1"/>
          <p:nvPr/>
        </p:nvSpPr>
        <p:spPr>
          <a:xfrm>
            <a:off x="11077794" y="2204241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GYM 찾기 메인 페이지</a:t>
            </a:r>
            <a:endParaRPr b="1" sz="25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31" name="Google Shape;431;p38"/>
          <p:cNvSpPr txBox="1"/>
          <p:nvPr/>
        </p:nvSpPr>
        <p:spPr>
          <a:xfrm>
            <a:off x="11401150" y="3073638"/>
            <a:ext cx="5980200" cy="3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KR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KAKAO 지도 API 활용</a:t>
            </a:r>
            <a:br>
              <a:rPr b="1"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→</a:t>
            </a: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 키워드로 장소 검색하고 목록으로 표출하기</a:t>
            </a:r>
            <a:b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</a:b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검색어 입력 </a:t>
            </a: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폼 변화 감지</a:t>
            </a: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 및 입력 값 state에 담기</a:t>
            </a:r>
            <a:b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</a:b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검색결과 지도에 </a:t>
            </a: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마커로 표시</a:t>
            </a:r>
            <a:b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</a:b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검색결과 항목을 </a:t>
            </a: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Element로 반환</a:t>
            </a:r>
            <a:b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US" sz="1800">
                <a:latin typeface="IBM Plex Sans KR"/>
                <a:ea typeface="IBM Plex Sans KR"/>
                <a:cs typeface="IBM Plex Sans KR"/>
                <a:sym typeface="IBM Plex Sans KR"/>
              </a:rPr>
              <a:t>→ 카카오 맵의 장소 상세페이지로 연결되는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url 연결</a:t>
            </a:r>
            <a:endParaRPr sz="18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32" name="Google Shape;43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3000" y="7577150"/>
            <a:ext cx="8874848" cy="2633649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2760000" dist="95250">
              <a:srgbClr val="000000">
                <a:alpha val="20000"/>
              </a:srgbClr>
            </a:outerShdw>
          </a:effectLst>
        </p:spPr>
      </p:pic>
      <p:sp>
        <p:nvSpPr>
          <p:cNvPr id="433" name="Google Shape;433;p38"/>
          <p:cNvSpPr txBox="1"/>
          <p:nvPr/>
        </p:nvSpPr>
        <p:spPr>
          <a:xfrm>
            <a:off x="11350744" y="6961629"/>
            <a:ext cx="6081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GYM 찾기 검색 결과 클릭 시</a:t>
            </a:r>
            <a:b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카카오 맵 장소 상세페이지 이동</a:t>
            </a:r>
            <a:endParaRPr b="1" sz="25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34" name="Google Shape;434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3005" y="1239326"/>
            <a:ext cx="4636059" cy="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8"/>
          <p:cNvSpPr txBox="1"/>
          <p:nvPr/>
        </p:nvSpPr>
        <p:spPr>
          <a:xfrm>
            <a:off x="1573000" y="590125"/>
            <a:ext cx="4514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6</a:t>
            </a: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. GYM 찾기 </a:t>
            </a:r>
            <a:endParaRPr b="1" sz="50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36" name="Google Shape;436;p38"/>
          <p:cNvSpPr/>
          <p:nvPr/>
        </p:nvSpPr>
        <p:spPr>
          <a:xfrm rot="7591249">
            <a:off x="10408974" y="7036709"/>
            <a:ext cx="827235" cy="827235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8"/>
          <p:cNvSpPr/>
          <p:nvPr/>
        </p:nvSpPr>
        <p:spPr>
          <a:xfrm rot="5400000">
            <a:off x="7127875" y="2052600"/>
            <a:ext cx="502200" cy="707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52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8"/>
          <p:cNvSpPr/>
          <p:nvPr/>
        </p:nvSpPr>
        <p:spPr>
          <a:xfrm>
            <a:off x="710450" y="1618800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39" name="Google Shape;439;p38"/>
          <p:cNvSpPr/>
          <p:nvPr/>
        </p:nvSpPr>
        <p:spPr>
          <a:xfrm>
            <a:off x="710450" y="7653350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3005" y="1239326"/>
            <a:ext cx="4636059" cy="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9"/>
          <p:cNvSpPr txBox="1"/>
          <p:nvPr/>
        </p:nvSpPr>
        <p:spPr>
          <a:xfrm>
            <a:off x="1573000" y="590125"/>
            <a:ext cx="5021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7</a:t>
            </a: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. 식</a:t>
            </a: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단 조언</a:t>
            </a:r>
            <a:endParaRPr b="1" sz="50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46" name="Google Shape;4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475" y="1713975"/>
            <a:ext cx="10258425" cy="8410575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2760000" dist="95250">
              <a:srgbClr val="000000">
                <a:alpha val="20000"/>
              </a:srgbClr>
            </a:outerShdw>
          </a:effectLst>
        </p:spPr>
      </p:pic>
      <p:sp>
        <p:nvSpPr>
          <p:cNvPr id="447" name="Google Shape;447;p39"/>
          <p:cNvSpPr txBox="1"/>
          <p:nvPr/>
        </p:nvSpPr>
        <p:spPr>
          <a:xfrm>
            <a:off x="11284550" y="3426375"/>
            <a:ext cx="7859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식단 추천 게시판에 개개인의 목적에 따라 식단 추천 받기 가능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자세한 사항은 다음페이지에 설명되어 있습니다 : )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48" name="Google Shape;448;p39"/>
          <p:cNvSpPr txBox="1"/>
          <p:nvPr/>
        </p:nvSpPr>
        <p:spPr>
          <a:xfrm>
            <a:off x="9491869" y="2648891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식단 조언하기</a:t>
            </a:r>
            <a:endParaRPr b="1" sz="25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49" name="Google Shape;44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98725" y="4925550"/>
            <a:ext cx="2021550" cy="1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9"/>
          <p:cNvSpPr txBox="1"/>
          <p:nvPr/>
        </p:nvSpPr>
        <p:spPr>
          <a:xfrm>
            <a:off x="15698715" y="4684735"/>
            <a:ext cx="81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IBM Plex Sans KR"/>
                <a:ea typeface="IBM Plex Sans KR"/>
                <a:cs typeface="IBM Plex Sans KR"/>
                <a:sym typeface="IBM Plex Sans KR"/>
              </a:rPr>
              <a:t>Next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0"/>
          <p:cNvSpPr txBox="1"/>
          <p:nvPr/>
        </p:nvSpPr>
        <p:spPr>
          <a:xfrm>
            <a:off x="9544950" y="2531025"/>
            <a:ext cx="88239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아침, 점심, 저녁을 구분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하여 무엇을 먹어야 할지 검색과 선택을 통해 추가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기존에 추가된 리스트에서 “X” 버튼을 눌러 제거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식단 검색 결과의 페이지네이션을 통해 검색 결과가 많아도 확인이 가능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57" name="Google Shape;457;p40"/>
          <p:cNvSpPr txBox="1"/>
          <p:nvPr/>
        </p:nvSpPr>
        <p:spPr>
          <a:xfrm>
            <a:off x="9872958" y="4277675"/>
            <a:ext cx="425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식단 총괄 리스트</a:t>
            </a:r>
            <a:endParaRPr b="1" sz="25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58" name="Google Shape;458;p40"/>
          <p:cNvSpPr txBox="1"/>
          <p:nvPr/>
        </p:nvSpPr>
        <p:spPr>
          <a:xfrm>
            <a:off x="9544950" y="5031325"/>
            <a:ext cx="88239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총 열량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과 </a:t>
            </a: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3대 영양소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를 계산하여 노출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공공데이터 포털 식품API</a:t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       </a:t>
            </a:r>
            <a:r>
              <a:rPr i="1" lang="en-US" sz="1500">
                <a:solidFill>
                  <a:srgbClr val="888888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https://www.data.go.kr/tcs/dss/selectApiDataDetailView.do?publicDataPk=15057436</a:t>
            </a:r>
            <a:endParaRPr i="1" sz="1500">
              <a:solidFill>
                <a:srgbClr val="888888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59" name="Google Shape;459;p40"/>
          <p:cNvSpPr txBox="1"/>
          <p:nvPr/>
        </p:nvSpPr>
        <p:spPr>
          <a:xfrm>
            <a:off x="9868125" y="1905950"/>
            <a:ext cx="425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식단 추천</a:t>
            </a:r>
            <a:endParaRPr b="1" sz="25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60" name="Google Shape;460;p40"/>
          <p:cNvPicPr preferRelativeResize="0"/>
          <p:nvPr/>
        </p:nvPicPr>
        <p:blipFill rotWithShape="1">
          <a:blip r:embed="rId4">
            <a:alphaModFix/>
          </a:blip>
          <a:srcRect b="0" l="733" r="1486" t="862"/>
          <a:stretch/>
        </p:blipFill>
        <p:spPr>
          <a:xfrm>
            <a:off x="369150" y="1833314"/>
            <a:ext cx="9175800" cy="401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038" y="5844120"/>
            <a:ext cx="9312314" cy="392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0"/>
          <p:cNvPicPr preferRelativeResize="0"/>
          <p:nvPr/>
        </p:nvPicPr>
        <p:blipFill rotWithShape="1">
          <a:blip r:embed="rId6">
            <a:alphaModFix/>
          </a:blip>
          <a:srcRect b="3044" l="307" r="367" t="0"/>
          <a:stretch/>
        </p:blipFill>
        <p:spPr>
          <a:xfrm>
            <a:off x="10200606" y="8256700"/>
            <a:ext cx="7667419" cy="8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0"/>
          <p:cNvSpPr/>
          <p:nvPr/>
        </p:nvSpPr>
        <p:spPr>
          <a:xfrm>
            <a:off x="161925" y="1400175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64" name="Google Shape;464;p40"/>
          <p:cNvSpPr/>
          <p:nvPr/>
        </p:nvSpPr>
        <p:spPr>
          <a:xfrm>
            <a:off x="161925" y="5946375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65" name="Google Shape;465;p40"/>
          <p:cNvSpPr/>
          <p:nvPr/>
        </p:nvSpPr>
        <p:spPr>
          <a:xfrm>
            <a:off x="9873850" y="7907763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9885622" y="6649400"/>
            <a:ext cx="425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조언 메시지</a:t>
            </a:r>
            <a:endParaRPr b="1" sz="25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9525400" y="7276713"/>
            <a:ext cx="88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 KR"/>
              <a:buChar char="-"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선택한 추천 식단과 함께 보내고 싶은 </a:t>
            </a: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메시지를 함께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전송할 수 있습니다.</a:t>
            </a:r>
            <a:endParaRPr i="1" sz="1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68" name="Google Shape;468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3005" y="1163126"/>
            <a:ext cx="4636059" cy="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0"/>
          <p:cNvSpPr txBox="1"/>
          <p:nvPr/>
        </p:nvSpPr>
        <p:spPr>
          <a:xfrm>
            <a:off x="1573000" y="513925"/>
            <a:ext cx="5021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7. 식단 조언</a:t>
            </a:r>
            <a:endParaRPr b="1" sz="50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3005" y="1239326"/>
            <a:ext cx="4636059" cy="17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1"/>
          <p:cNvSpPr txBox="1"/>
          <p:nvPr/>
        </p:nvSpPr>
        <p:spPr>
          <a:xfrm>
            <a:off x="9892600" y="2835825"/>
            <a:ext cx="88239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쪽지를 주고받은 사용자간의 목록을 모달로 조회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(이미지, 가장 최근 주고 받은 쪽지와 시간)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사용자간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읽지 않은 메시지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의 개수가 알림과 함께 노출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77" name="Google Shape;47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4875" y="1796140"/>
            <a:ext cx="2819400" cy="53340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2760000" dist="95250">
              <a:srgbClr val="000000">
                <a:alpha val="20000"/>
              </a:srgbClr>
            </a:outerShdw>
          </a:effectLst>
        </p:spPr>
      </p:pic>
      <p:sp>
        <p:nvSpPr>
          <p:cNvPr id="478" name="Google Shape;478;p41"/>
          <p:cNvSpPr/>
          <p:nvPr/>
        </p:nvSpPr>
        <p:spPr>
          <a:xfrm rot="-5400000">
            <a:off x="4425275" y="4530950"/>
            <a:ext cx="442800" cy="755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41"/>
          <p:cNvPicPr preferRelativeResize="0"/>
          <p:nvPr/>
        </p:nvPicPr>
        <p:blipFill rotWithShape="1">
          <a:blip r:embed="rId6">
            <a:alphaModFix/>
          </a:blip>
          <a:srcRect b="1207" l="2113" r="1834" t="1392"/>
          <a:stretch/>
        </p:blipFill>
        <p:spPr>
          <a:xfrm>
            <a:off x="710025" y="3220275"/>
            <a:ext cx="4411050" cy="557165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2760000" dist="95250">
              <a:srgbClr val="000000">
                <a:alpha val="20000"/>
              </a:srgbClr>
            </a:outerShdw>
          </a:effectLst>
        </p:spPr>
      </p:pic>
      <p:sp>
        <p:nvSpPr>
          <p:cNvPr id="480" name="Google Shape;480;p41"/>
          <p:cNvSpPr/>
          <p:nvPr/>
        </p:nvSpPr>
        <p:spPr>
          <a:xfrm>
            <a:off x="1824050" y="2506100"/>
            <a:ext cx="442800" cy="5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5271FF"/>
          </a:solidFill>
          <a:ln cap="flat" cmpd="sng" w="9525">
            <a:solidFill>
              <a:srgbClr val="5271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1"/>
          <p:cNvSpPr txBox="1"/>
          <p:nvPr/>
        </p:nvSpPr>
        <p:spPr>
          <a:xfrm>
            <a:off x="8463169" y="4653891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쪽지 상세</a:t>
            </a:r>
            <a:endParaRPr b="1" sz="25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82" name="Google Shape;482;p41"/>
          <p:cNvSpPr txBox="1"/>
          <p:nvPr/>
        </p:nvSpPr>
        <p:spPr>
          <a:xfrm>
            <a:off x="9892600" y="5336125"/>
            <a:ext cx="88239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상대의 메시지는 왼쪽에, 본인이 작성한 쪽지는 오른쪽에 노출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메시지와 더불어 식단추천 게시판에서 받은 조언과 식단이 함께 노출 가능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Char char="-"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공공데이터 포털 식품API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       </a:t>
            </a:r>
            <a:endParaRPr i="1" sz="1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83" name="Google Shape;483;p41"/>
          <p:cNvPicPr preferRelativeResize="0"/>
          <p:nvPr/>
        </p:nvPicPr>
        <p:blipFill rotWithShape="1">
          <a:blip r:embed="rId7">
            <a:alphaModFix/>
          </a:blip>
          <a:srcRect b="583" l="1809" r="1934" t="573"/>
          <a:stretch/>
        </p:blipFill>
        <p:spPr>
          <a:xfrm>
            <a:off x="5939450" y="2569550"/>
            <a:ext cx="3720300" cy="6473225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2760000" dist="95250">
              <a:srgbClr val="000000">
                <a:alpha val="20000"/>
              </a:srgbClr>
            </a:outerShdw>
          </a:effectLst>
        </p:spPr>
      </p:pic>
      <p:sp>
        <p:nvSpPr>
          <p:cNvPr id="484" name="Google Shape;484;p41"/>
          <p:cNvSpPr txBox="1"/>
          <p:nvPr/>
        </p:nvSpPr>
        <p:spPr>
          <a:xfrm>
            <a:off x="8463169" y="2210741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쪽지 목록</a:t>
            </a:r>
            <a:endParaRPr b="1" sz="25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85" name="Google Shape;485;p41"/>
          <p:cNvSpPr/>
          <p:nvPr/>
        </p:nvSpPr>
        <p:spPr>
          <a:xfrm>
            <a:off x="9326500" y="2230550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86" name="Google Shape;486;p41"/>
          <p:cNvSpPr txBox="1"/>
          <p:nvPr/>
        </p:nvSpPr>
        <p:spPr>
          <a:xfrm>
            <a:off x="1573000" y="590125"/>
            <a:ext cx="4514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8</a:t>
            </a: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. 쪽지</a:t>
            </a:r>
            <a:endParaRPr b="1" sz="50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87" name="Google Shape;487;p41"/>
          <p:cNvSpPr/>
          <p:nvPr/>
        </p:nvSpPr>
        <p:spPr>
          <a:xfrm>
            <a:off x="363825" y="2834750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88" name="Google Shape;488;p41"/>
          <p:cNvSpPr/>
          <p:nvPr/>
        </p:nvSpPr>
        <p:spPr>
          <a:xfrm rot="-5400000">
            <a:off x="5308863" y="5314075"/>
            <a:ext cx="442800" cy="5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5271FF"/>
          </a:solidFill>
          <a:ln cap="flat" cmpd="sng" w="9525">
            <a:solidFill>
              <a:srgbClr val="5271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3553142" y="4358558"/>
            <a:ext cx="1099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5271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개요</a:t>
            </a:r>
            <a:endParaRPr sz="1200">
              <a:solidFill>
                <a:srgbClr val="5271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275" y="1896225"/>
            <a:ext cx="8866592" cy="7559224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2760000" dist="95250">
              <a:srgbClr val="000000">
                <a:alpha val="20000"/>
              </a:srgbClr>
            </a:outerShdw>
          </a:effectLst>
        </p:spPr>
      </p:pic>
      <p:sp>
        <p:nvSpPr>
          <p:cNvPr id="495" name="Google Shape;495;p42"/>
          <p:cNvSpPr/>
          <p:nvPr/>
        </p:nvSpPr>
        <p:spPr>
          <a:xfrm>
            <a:off x="603775" y="2939100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96" name="Google Shape;496;p42"/>
          <p:cNvSpPr/>
          <p:nvPr/>
        </p:nvSpPr>
        <p:spPr>
          <a:xfrm>
            <a:off x="3177950" y="2939100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97" name="Google Shape;497;p42"/>
          <p:cNvSpPr/>
          <p:nvPr/>
        </p:nvSpPr>
        <p:spPr>
          <a:xfrm>
            <a:off x="3177950" y="5275875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98" name="Google Shape;498;p42"/>
          <p:cNvSpPr txBox="1"/>
          <p:nvPr/>
        </p:nvSpPr>
        <p:spPr>
          <a:xfrm>
            <a:off x="10895619" y="1896216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</a:t>
            </a: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필 카드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99" name="Google Shape;499;p42"/>
          <p:cNvSpPr txBox="1"/>
          <p:nvPr/>
        </p:nvSpPr>
        <p:spPr>
          <a:xfrm>
            <a:off x="11120025" y="2373225"/>
            <a:ext cx="54768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회원 정보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를 요약하고 표시하는 기능으로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팔로잉, 팔로우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현황 및 </a:t>
            </a: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체성분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등록 현황 등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사이트 내의 활동에 대한 전반적인 내용 등을 포함</a:t>
            </a:r>
            <a:endParaRPr b="1"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00" name="Google Shape;500;p42"/>
          <p:cNvSpPr txBox="1"/>
          <p:nvPr/>
        </p:nvSpPr>
        <p:spPr>
          <a:xfrm>
            <a:off x="10895619" y="4548366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체성분 카드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01" name="Google Shape;501;p42"/>
          <p:cNvSpPr txBox="1"/>
          <p:nvPr/>
        </p:nvSpPr>
        <p:spPr>
          <a:xfrm>
            <a:off x="11120025" y="5275875"/>
            <a:ext cx="54768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유저의 체성분 현황을 확인할 수 있는 카드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최근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등록한 체성분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검사 결과를 </a:t>
            </a: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이전의 결과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와 비교하여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확인할 수 있음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02" name="Google Shape;502;p42"/>
          <p:cNvSpPr txBox="1"/>
          <p:nvPr/>
        </p:nvSpPr>
        <p:spPr>
          <a:xfrm>
            <a:off x="10895619" y="6895766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나의 사진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03" name="Google Shape;503;p42"/>
          <p:cNvSpPr txBox="1"/>
          <p:nvPr/>
        </p:nvSpPr>
        <p:spPr>
          <a:xfrm>
            <a:off x="11120025" y="7470875"/>
            <a:ext cx="547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나의 </a:t>
            </a: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몸 변화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를 한 눈에 확인할 수 있도록 구현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04" name="Google Shape;50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3005" y="1239326"/>
            <a:ext cx="4636059" cy="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2"/>
          <p:cNvSpPr txBox="1"/>
          <p:nvPr/>
        </p:nvSpPr>
        <p:spPr>
          <a:xfrm>
            <a:off x="1573000" y="590125"/>
            <a:ext cx="463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9</a:t>
            </a: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. 마이페이지 </a:t>
            </a:r>
            <a:endParaRPr b="1" sz="50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9200" y="2144625"/>
            <a:ext cx="5227150" cy="6452451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512" name="Google Shape;51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125" y="2171100"/>
            <a:ext cx="5057699" cy="6155702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sp>
        <p:nvSpPr>
          <p:cNvPr id="513" name="Google Shape;513;p43"/>
          <p:cNvSpPr/>
          <p:nvPr/>
        </p:nvSpPr>
        <p:spPr>
          <a:xfrm>
            <a:off x="111000" y="1763625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4" name="Google Shape;514;p43"/>
          <p:cNvSpPr/>
          <p:nvPr/>
        </p:nvSpPr>
        <p:spPr>
          <a:xfrm>
            <a:off x="6036713" y="1763613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5" name="Google Shape;515;p43"/>
          <p:cNvSpPr txBox="1"/>
          <p:nvPr/>
        </p:nvSpPr>
        <p:spPr>
          <a:xfrm>
            <a:off x="11429019" y="1667616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체성분 등록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16" name="Google Shape;516;p43"/>
          <p:cNvSpPr txBox="1"/>
          <p:nvPr/>
        </p:nvSpPr>
        <p:spPr>
          <a:xfrm>
            <a:off x="11429019" y="4776966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커뮤니티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17" name="Google Shape;517;p43"/>
          <p:cNvSpPr txBox="1"/>
          <p:nvPr/>
        </p:nvSpPr>
        <p:spPr>
          <a:xfrm>
            <a:off x="11731125" y="2413950"/>
            <a:ext cx="54768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BM Plex Sans KR"/>
              <a:buAutoNum type="arabicPeriod"/>
            </a:pPr>
            <a:r>
              <a:rPr b="1"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체성</a:t>
            </a:r>
            <a:r>
              <a:rPr b="1"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분 등록</a:t>
            </a:r>
            <a:endParaRPr b="1"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체성분검사 올리기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버튼을 클릭하여 이미지 파일 업로드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BM Plex Sans KR"/>
              <a:buAutoNum type="arabicPeriod"/>
            </a:pPr>
            <a:r>
              <a:rPr b="1"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이미지 인식</a:t>
            </a:r>
            <a:endParaRPr b="1"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이미지 내의 </a:t>
            </a: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텍스트를 인식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하여 </a:t>
            </a: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체중, 골격근량, 체지방량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검출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18" name="Google Shape;51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125" y="5695948"/>
            <a:ext cx="4914076" cy="150668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cxnSp>
        <p:nvCxnSpPr>
          <p:cNvPr id="519" name="Google Shape;519;p43"/>
          <p:cNvCxnSpPr>
            <a:stCxn id="520" idx="2"/>
            <a:endCxn id="518" idx="0"/>
          </p:cNvCxnSpPr>
          <p:nvPr/>
        </p:nvCxnSpPr>
        <p:spPr>
          <a:xfrm>
            <a:off x="2957975" y="4606275"/>
            <a:ext cx="274200" cy="1089600"/>
          </a:xfrm>
          <a:prstGeom prst="straightConnector1">
            <a:avLst/>
          </a:prstGeom>
          <a:noFill/>
          <a:ln cap="flat" cmpd="sng" w="9525">
            <a:solidFill>
              <a:srgbClr val="5271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0" name="Google Shape;520;p43"/>
          <p:cNvSpPr/>
          <p:nvPr/>
        </p:nvSpPr>
        <p:spPr>
          <a:xfrm>
            <a:off x="2382575" y="4285875"/>
            <a:ext cx="1150800" cy="320400"/>
          </a:xfrm>
          <a:prstGeom prst="rect">
            <a:avLst/>
          </a:prstGeom>
          <a:noFill/>
          <a:ln cap="flat" cmpd="sng" w="9525">
            <a:solidFill>
              <a:srgbClr val="5271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3"/>
          <p:cNvSpPr txBox="1"/>
          <p:nvPr/>
        </p:nvSpPr>
        <p:spPr>
          <a:xfrm>
            <a:off x="11731125" y="5385750"/>
            <a:ext cx="5476800" cy="2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BM Plex Sans KR"/>
              <a:buAutoNum type="arabicPeriod"/>
            </a:pPr>
            <a:r>
              <a:rPr b="1"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내비게이션</a:t>
            </a:r>
            <a:endParaRPr b="1"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나의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작성글, 댓글단 글, 좋아요한 글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을 선택하여</a:t>
            </a:r>
            <a:b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해당 게시물 확인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BM Plex Sans KR"/>
              <a:buAutoNum type="arabicPeriod"/>
            </a:pPr>
            <a:r>
              <a:rPr b="1"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전체보기</a:t>
            </a:r>
            <a:endParaRPr b="1"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각 게시글은 게시판 종류에 따라 분류됨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가장 최근 </a:t>
            </a: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2개의 게시글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확인 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및 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게시글 별 </a:t>
            </a: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전체보기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가능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22" name="Google Shape;522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3005" y="1239326"/>
            <a:ext cx="4636059" cy="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3"/>
          <p:cNvSpPr txBox="1"/>
          <p:nvPr/>
        </p:nvSpPr>
        <p:spPr>
          <a:xfrm>
            <a:off x="1573000" y="590125"/>
            <a:ext cx="463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9. 마이페이지 </a:t>
            </a:r>
            <a:endParaRPr b="1" sz="50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625" y="1946280"/>
            <a:ext cx="5476801" cy="670744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530" name="Google Shape;530;p44"/>
          <p:cNvPicPr preferRelativeResize="0"/>
          <p:nvPr/>
        </p:nvPicPr>
        <p:blipFill rotWithShape="1">
          <a:blip r:embed="rId5">
            <a:alphaModFix/>
          </a:blip>
          <a:srcRect b="0" l="0" r="0" t="10241"/>
          <a:stretch/>
        </p:blipFill>
        <p:spPr>
          <a:xfrm>
            <a:off x="4317650" y="3867495"/>
            <a:ext cx="5968500" cy="3059879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sp>
        <p:nvSpPr>
          <p:cNvPr id="531" name="Google Shape;531;p44"/>
          <p:cNvSpPr/>
          <p:nvPr/>
        </p:nvSpPr>
        <p:spPr>
          <a:xfrm>
            <a:off x="515000" y="3145950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32" name="Google Shape;532;p44"/>
          <p:cNvSpPr/>
          <p:nvPr/>
        </p:nvSpPr>
        <p:spPr>
          <a:xfrm>
            <a:off x="8338713" y="4488663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33" name="Google Shape;533;p44"/>
          <p:cNvSpPr txBox="1"/>
          <p:nvPr/>
        </p:nvSpPr>
        <p:spPr>
          <a:xfrm>
            <a:off x="10819419" y="2429616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회원정보 수정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34" name="Google Shape;534;p44"/>
          <p:cNvSpPr txBox="1"/>
          <p:nvPr/>
        </p:nvSpPr>
        <p:spPr>
          <a:xfrm>
            <a:off x="10819419" y="6224766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비밀번호 변경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35" name="Google Shape;535;p44"/>
          <p:cNvSpPr txBox="1"/>
          <p:nvPr/>
        </p:nvSpPr>
        <p:spPr>
          <a:xfrm>
            <a:off x="11121525" y="3175950"/>
            <a:ext cx="5476800" cy="2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BM Plex Sans KR"/>
              <a:buAutoNum type="arabicPeriod"/>
            </a:pPr>
            <a:r>
              <a:rPr b="1"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개인 정보 입력 및 수정</a:t>
            </a:r>
            <a:endParaRPr b="1"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이메일, 별명을 필수항목으로 분류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별명은 </a:t>
            </a: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유효성 검사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로 중복 방지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BM Plex Sans KR"/>
              <a:buAutoNum type="arabicPeriod"/>
            </a:pPr>
            <a:r>
              <a:rPr b="1"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프로필 이미지</a:t>
            </a:r>
            <a:endParaRPr b="1"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이미지를 클릭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하여 등록 및 수정이 가능하며,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파일 첨부 후 </a:t>
            </a: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삭제 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버튼으로 취소 및 재등록 가능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>
            <a:off x="11121525" y="6615600"/>
            <a:ext cx="59685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유효성 검사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로 비밀번호 조건에 맞을 경우 비밀번호 변경 가능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37" name="Google Shape;53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1875" y="7500700"/>
            <a:ext cx="2246126" cy="1954749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cxnSp>
        <p:nvCxnSpPr>
          <p:cNvPr id="538" name="Google Shape;538;p44"/>
          <p:cNvCxnSpPr/>
          <p:nvPr/>
        </p:nvCxnSpPr>
        <p:spPr>
          <a:xfrm>
            <a:off x="2552700" y="7277100"/>
            <a:ext cx="1009800" cy="362100"/>
          </a:xfrm>
          <a:prstGeom prst="straightConnector1">
            <a:avLst/>
          </a:prstGeom>
          <a:noFill/>
          <a:ln cap="flat" cmpd="sng" w="9525">
            <a:solidFill>
              <a:srgbClr val="5271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9" name="Google Shape;539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3005" y="1239326"/>
            <a:ext cx="4636059" cy="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4"/>
          <p:cNvSpPr txBox="1"/>
          <p:nvPr/>
        </p:nvSpPr>
        <p:spPr>
          <a:xfrm>
            <a:off x="1573000" y="590125"/>
            <a:ext cx="463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9. 마이페이지 </a:t>
            </a:r>
            <a:endParaRPr b="1" sz="50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4600" y="2038200"/>
            <a:ext cx="7729050" cy="4194001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sp>
        <p:nvSpPr>
          <p:cNvPr id="547" name="Google Shape;547;p45"/>
          <p:cNvSpPr/>
          <p:nvPr/>
        </p:nvSpPr>
        <p:spPr>
          <a:xfrm>
            <a:off x="908500" y="2646400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48" name="Google Shape;548;p45"/>
          <p:cNvCxnSpPr>
            <a:stCxn id="549" idx="2"/>
          </p:cNvCxnSpPr>
          <p:nvPr/>
        </p:nvCxnSpPr>
        <p:spPr>
          <a:xfrm flipH="1">
            <a:off x="1200299" y="4484213"/>
            <a:ext cx="1724700" cy="1992900"/>
          </a:xfrm>
          <a:prstGeom prst="straightConnector1">
            <a:avLst/>
          </a:prstGeom>
          <a:noFill/>
          <a:ln cap="flat" cmpd="sng" w="9525">
            <a:solidFill>
              <a:srgbClr val="5271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0" name="Google Shape;550;p45"/>
          <p:cNvSpPr txBox="1"/>
          <p:nvPr/>
        </p:nvSpPr>
        <p:spPr>
          <a:xfrm>
            <a:off x="10667019" y="1820016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유저 페이지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51" name="Google Shape;551;p45"/>
          <p:cNvSpPr txBox="1"/>
          <p:nvPr/>
        </p:nvSpPr>
        <p:spPr>
          <a:xfrm>
            <a:off x="10667019" y="5904429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유저의 팔로우 정보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52" name="Google Shape;552;p45"/>
          <p:cNvSpPr txBox="1"/>
          <p:nvPr/>
        </p:nvSpPr>
        <p:spPr>
          <a:xfrm>
            <a:off x="10969125" y="2566350"/>
            <a:ext cx="5476800" cy="2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BM Plex Sans KR"/>
              <a:buAutoNum type="arabicPeriod"/>
            </a:pPr>
            <a:r>
              <a:rPr b="1"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유저 정보</a:t>
            </a:r>
            <a:endParaRPr b="1"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유저페이지 내의 프로필 카드로 </a:t>
            </a: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유저 정보 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및 사이트 내 </a:t>
            </a: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활동 내역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확인 및 </a:t>
            </a: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팔로우 기능</a:t>
            </a:r>
            <a:endParaRPr sz="17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BM Plex Sans KR"/>
              <a:buAutoNum type="arabicPeriod"/>
            </a:pPr>
            <a:r>
              <a:rPr b="1"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체성분 정보</a:t>
            </a:r>
            <a:endParaRPr b="1"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유저간 </a:t>
            </a: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서로 팔로우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관계일 경우에만 유저간 체성분 정보를 볼 수 있으며, 그 외의 경우 체성분 정보 비공개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53" name="Google Shape;553;p45"/>
          <p:cNvSpPr txBox="1"/>
          <p:nvPr/>
        </p:nvSpPr>
        <p:spPr>
          <a:xfrm>
            <a:off x="10969125" y="6300150"/>
            <a:ext cx="54768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해당 유저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의 팔로우 및 팔로잉 </a:t>
            </a:r>
            <a:r>
              <a:rPr lang="en-US" sz="1700">
                <a:solidFill>
                  <a:srgbClr val="5475FD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정보를 확인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할 수 있고,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해당 정보내의 유저들과 로그인한 사용자와의 팔로우 관계가 반영되어 </a:t>
            </a: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새로운 팔로우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신청이 가능하도록 구현</a:t>
            </a:r>
            <a:endParaRPr b="1"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54" name="Google Shape;55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1900" y="7006575"/>
            <a:ext cx="5767836" cy="2241134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555" name="Google Shape;55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450" y="6477100"/>
            <a:ext cx="3895050" cy="1985421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cxnSp>
        <p:nvCxnSpPr>
          <p:cNvPr id="556" name="Google Shape;556;p45"/>
          <p:cNvCxnSpPr>
            <a:endCxn id="554" idx="0"/>
          </p:cNvCxnSpPr>
          <p:nvPr/>
        </p:nvCxnSpPr>
        <p:spPr>
          <a:xfrm>
            <a:off x="6594218" y="4178175"/>
            <a:ext cx="1041600" cy="2828400"/>
          </a:xfrm>
          <a:prstGeom prst="straightConnector1">
            <a:avLst/>
          </a:prstGeom>
          <a:noFill/>
          <a:ln cap="flat" cmpd="sng" w="9525">
            <a:solidFill>
              <a:srgbClr val="5271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7" name="Google Shape;557;p45"/>
          <p:cNvSpPr/>
          <p:nvPr/>
        </p:nvSpPr>
        <p:spPr>
          <a:xfrm>
            <a:off x="195775" y="5904425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58" name="Google Shape;558;p45"/>
          <p:cNvSpPr/>
          <p:nvPr/>
        </p:nvSpPr>
        <p:spPr>
          <a:xfrm>
            <a:off x="4472100" y="6477125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49" name="Google Shape;549;p45"/>
          <p:cNvSpPr/>
          <p:nvPr/>
        </p:nvSpPr>
        <p:spPr>
          <a:xfrm>
            <a:off x="2850449" y="4328213"/>
            <a:ext cx="149100" cy="156000"/>
          </a:xfrm>
          <a:prstGeom prst="rect">
            <a:avLst/>
          </a:prstGeom>
          <a:noFill/>
          <a:ln cap="flat" cmpd="sng" w="9525">
            <a:solidFill>
              <a:srgbClr val="5271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3005" y="1239326"/>
            <a:ext cx="4636059" cy="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5"/>
          <p:cNvSpPr txBox="1"/>
          <p:nvPr/>
        </p:nvSpPr>
        <p:spPr>
          <a:xfrm>
            <a:off x="1573000" y="590125"/>
            <a:ext cx="463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10</a:t>
            </a: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. 유</a:t>
            </a: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저 </a:t>
            </a: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페이지 </a:t>
            </a:r>
            <a:endParaRPr b="1" sz="50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3005" y="1239326"/>
            <a:ext cx="4636059" cy="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6"/>
          <p:cNvSpPr txBox="1"/>
          <p:nvPr/>
        </p:nvSpPr>
        <p:spPr>
          <a:xfrm>
            <a:off x="1573000" y="590125"/>
            <a:ext cx="5238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11</a:t>
            </a: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. 관리자 페이지 </a:t>
            </a:r>
            <a:endParaRPr b="1" sz="50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68" name="Google Shape;568;p46"/>
          <p:cNvSpPr txBox="1"/>
          <p:nvPr/>
        </p:nvSpPr>
        <p:spPr>
          <a:xfrm>
            <a:off x="12236344" y="1483566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회원 관리 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69" name="Google Shape;569;p46"/>
          <p:cNvSpPr txBox="1"/>
          <p:nvPr/>
        </p:nvSpPr>
        <p:spPr>
          <a:xfrm>
            <a:off x="12538450" y="2134875"/>
            <a:ext cx="5476800" cy="26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일반 회원</a:t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비밀번호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단방향 암호화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저장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웹에 가입된 이용자 조회 / 관리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KR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활동 정지 회원</a:t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부적절한 활동한 유저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접근 차단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신고 기능과 연결</a:t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70" name="Google Shape;57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7325" y="2092075"/>
            <a:ext cx="8732677" cy="2351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571" name="Google Shape;57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700" y="1830075"/>
            <a:ext cx="2568625" cy="56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1700" y="6142525"/>
            <a:ext cx="9041610" cy="11377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573" name="Google Shape;573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8300" y="7127976"/>
            <a:ext cx="4099313" cy="26229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574" name="Google Shape;574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59325" y="4780875"/>
            <a:ext cx="3713126" cy="1250662"/>
          </a:xfrm>
          <a:prstGeom prst="rect">
            <a:avLst/>
          </a:prstGeom>
          <a:noFill/>
          <a:ln cap="flat" cmpd="sng" w="9525">
            <a:solidFill>
              <a:srgbClr val="A0A0A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75" name="Google Shape;575;p46"/>
          <p:cNvCxnSpPr/>
          <p:nvPr/>
        </p:nvCxnSpPr>
        <p:spPr>
          <a:xfrm flipH="1" rot="10800000">
            <a:off x="3548097" y="3782903"/>
            <a:ext cx="189900" cy="587400"/>
          </a:xfrm>
          <a:prstGeom prst="straightConnector1">
            <a:avLst/>
          </a:prstGeom>
          <a:noFill/>
          <a:ln cap="flat" cmpd="sng" w="9525">
            <a:solidFill>
              <a:srgbClr val="5271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" name="Google Shape;576;p46"/>
          <p:cNvCxnSpPr/>
          <p:nvPr/>
        </p:nvCxnSpPr>
        <p:spPr>
          <a:xfrm>
            <a:off x="3427685" y="4700450"/>
            <a:ext cx="465300" cy="897900"/>
          </a:xfrm>
          <a:prstGeom prst="straightConnector1">
            <a:avLst/>
          </a:prstGeom>
          <a:noFill/>
          <a:ln cap="flat" cmpd="sng" w="9525">
            <a:solidFill>
              <a:srgbClr val="5271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7" name="Google Shape;577;p46"/>
          <p:cNvSpPr/>
          <p:nvPr/>
        </p:nvSpPr>
        <p:spPr>
          <a:xfrm>
            <a:off x="3171900" y="4287400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78" name="Google Shape;578;p46"/>
          <p:cNvCxnSpPr>
            <a:stCxn id="579" idx="5"/>
          </p:cNvCxnSpPr>
          <p:nvPr/>
        </p:nvCxnSpPr>
        <p:spPr>
          <a:xfrm>
            <a:off x="5481997" y="8618522"/>
            <a:ext cx="1675500" cy="684300"/>
          </a:xfrm>
          <a:prstGeom prst="straightConnector1">
            <a:avLst/>
          </a:prstGeom>
          <a:noFill/>
          <a:ln cap="flat" cmpd="sng" w="9525">
            <a:solidFill>
              <a:srgbClr val="5271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" name="Google Shape;580;p46"/>
          <p:cNvCxnSpPr>
            <a:stCxn id="579" idx="0"/>
          </p:cNvCxnSpPr>
          <p:nvPr/>
        </p:nvCxnSpPr>
        <p:spPr>
          <a:xfrm flipH="1" rot="10800000">
            <a:off x="5281850" y="7115025"/>
            <a:ext cx="192300" cy="1020300"/>
          </a:xfrm>
          <a:prstGeom prst="straightConnector1">
            <a:avLst/>
          </a:prstGeom>
          <a:noFill/>
          <a:ln cap="flat" cmpd="sng" w="9525">
            <a:solidFill>
              <a:srgbClr val="5271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46"/>
          <p:cNvSpPr/>
          <p:nvPr/>
        </p:nvSpPr>
        <p:spPr>
          <a:xfrm>
            <a:off x="4998800" y="8135325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81" name="Google Shape;581;p46"/>
          <p:cNvSpPr txBox="1"/>
          <p:nvPr/>
        </p:nvSpPr>
        <p:spPr>
          <a:xfrm>
            <a:off x="12112219" y="5493741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유저 관리의 용이성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82" name="Google Shape;582;p46"/>
          <p:cNvSpPr txBox="1"/>
          <p:nvPr/>
        </p:nvSpPr>
        <p:spPr>
          <a:xfrm>
            <a:off x="12414325" y="5889463"/>
            <a:ext cx="54768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권한 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별로 유저들을 분류하여 관리할 수 있고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유저들의 비밀번호는 관리자조차 알 수 없게끔 조치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3005" y="1239326"/>
            <a:ext cx="4636059" cy="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7"/>
          <p:cNvSpPr txBox="1"/>
          <p:nvPr/>
        </p:nvSpPr>
        <p:spPr>
          <a:xfrm>
            <a:off x="1573000" y="590125"/>
            <a:ext cx="5476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11</a:t>
            </a:r>
            <a:r>
              <a:rPr b="1" lang="en-US" sz="5000">
                <a:latin typeface="IBM Plex Sans KR"/>
                <a:ea typeface="IBM Plex Sans KR"/>
                <a:cs typeface="IBM Plex Sans KR"/>
                <a:sym typeface="IBM Plex Sans KR"/>
              </a:rPr>
              <a:t>. 관리자 페이지 </a:t>
            </a:r>
            <a:endParaRPr b="1" sz="50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90" name="Google Shape;590;p47"/>
          <p:cNvSpPr txBox="1"/>
          <p:nvPr/>
        </p:nvSpPr>
        <p:spPr>
          <a:xfrm>
            <a:off x="12233650" y="2503975"/>
            <a:ext cx="5262600" cy="3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게시글 조회</a:t>
            </a:r>
            <a:endParaRPr b="1"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	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유저 정보를 기반하여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게시글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조회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웹에 가입된 이용자 조회 / 관리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게시글에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TAG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사용하여 분류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신고된 게시글 </a:t>
            </a:r>
            <a:endParaRPr b="1"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IBM Plex Sans KR"/>
                <a:ea typeface="IBM Plex Sans KR"/>
                <a:cs typeface="IBM Plex Sans KR"/>
                <a:sym typeface="IBM Plex Sans KR"/>
              </a:rPr>
              <a:t>	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부적절한 게시글이 </a:t>
            </a:r>
            <a:r>
              <a:rPr lang="en-US" sz="18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신고</a:t>
            </a: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될 경우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45720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글 및 회원 정보 분류 및 확인 가능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91" name="Google Shape;591;p47"/>
          <p:cNvSpPr txBox="1"/>
          <p:nvPr/>
        </p:nvSpPr>
        <p:spPr>
          <a:xfrm>
            <a:off x="11931544" y="1788366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게시글 관리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92" name="Google Shape;592;p47"/>
          <p:cNvSpPr txBox="1"/>
          <p:nvPr/>
        </p:nvSpPr>
        <p:spPr>
          <a:xfrm>
            <a:off x="11807419" y="5798541"/>
            <a:ext cx="608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유저 관리의 용이성</a:t>
            </a:r>
            <a:endParaRPr b="1" sz="2000">
              <a:solidFill>
                <a:srgbClr val="5271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93" name="Google Shape;593;p47"/>
          <p:cNvSpPr txBox="1"/>
          <p:nvPr/>
        </p:nvSpPr>
        <p:spPr>
          <a:xfrm>
            <a:off x="12109525" y="6194263"/>
            <a:ext cx="54768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271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권한 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별로 유저들을 분류하여 관리할 수 있고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유저들의 비밀번호는 관리자조차 알 수 없게끔 조치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94" name="Google Shape;594;p47"/>
          <p:cNvPicPr preferRelativeResize="0"/>
          <p:nvPr/>
        </p:nvPicPr>
        <p:blipFill rotWithShape="1">
          <a:blip r:embed="rId5">
            <a:alphaModFix/>
          </a:blip>
          <a:srcRect b="6124" l="0" r="0" t="6133"/>
          <a:stretch/>
        </p:blipFill>
        <p:spPr>
          <a:xfrm>
            <a:off x="800275" y="1699522"/>
            <a:ext cx="8322876" cy="3354878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595" name="Google Shape;59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275" y="6156275"/>
            <a:ext cx="8889514" cy="188015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596" name="Google Shape;59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2400" y="7996500"/>
            <a:ext cx="9161256" cy="146700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597" name="Google Shape;597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9026" y="3844636"/>
            <a:ext cx="5476800" cy="2221114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2760000" dist="95250">
              <a:srgbClr val="000000">
                <a:alpha val="20000"/>
              </a:srgbClr>
            </a:outerShdw>
          </a:effectLst>
        </p:spPr>
      </p:pic>
      <p:cxnSp>
        <p:nvCxnSpPr>
          <p:cNvPr id="598" name="Google Shape;598;p47"/>
          <p:cNvCxnSpPr/>
          <p:nvPr/>
        </p:nvCxnSpPr>
        <p:spPr>
          <a:xfrm flipH="1" rot="10800000">
            <a:off x="5104785" y="5073700"/>
            <a:ext cx="1303200" cy="84600"/>
          </a:xfrm>
          <a:prstGeom prst="straightConnector1">
            <a:avLst/>
          </a:prstGeom>
          <a:noFill/>
          <a:ln cap="flat" cmpd="sng" w="9525">
            <a:solidFill>
              <a:srgbClr val="5271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9" name="Google Shape;599;p47"/>
          <p:cNvCxnSpPr/>
          <p:nvPr/>
        </p:nvCxnSpPr>
        <p:spPr>
          <a:xfrm rot="10800000">
            <a:off x="1567185" y="6790500"/>
            <a:ext cx="478200" cy="1221300"/>
          </a:xfrm>
          <a:prstGeom prst="straightConnector1">
            <a:avLst/>
          </a:prstGeom>
          <a:noFill/>
          <a:ln cap="flat" cmpd="sng" w="9525">
            <a:solidFill>
              <a:srgbClr val="5271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p47"/>
          <p:cNvCxnSpPr/>
          <p:nvPr/>
        </p:nvCxnSpPr>
        <p:spPr>
          <a:xfrm rot="10800000">
            <a:off x="4060110" y="3821500"/>
            <a:ext cx="716100" cy="1336800"/>
          </a:xfrm>
          <a:prstGeom prst="straightConnector1">
            <a:avLst/>
          </a:prstGeom>
          <a:noFill/>
          <a:ln cap="flat" cmpd="sng" w="9525">
            <a:solidFill>
              <a:srgbClr val="5271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1" name="Google Shape;601;p47"/>
          <p:cNvCxnSpPr/>
          <p:nvPr/>
        </p:nvCxnSpPr>
        <p:spPr>
          <a:xfrm>
            <a:off x="2319160" y="8258050"/>
            <a:ext cx="9212100" cy="857100"/>
          </a:xfrm>
          <a:prstGeom prst="straightConnector1">
            <a:avLst/>
          </a:prstGeom>
          <a:noFill/>
          <a:ln cap="flat" cmpd="sng" w="9525">
            <a:solidFill>
              <a:srgbClr val="5271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2" name="Google Shape;602;p47"/>
          <p:cNvSpPr/>
          <p:nvPr/>
        </p:nvSpPr>
        <p:spPr>
          <a:xfrm>
            <a:off x="4662800" y="4860450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03" name="Google Shape;603;p47"/>
          <p:cNvSpPr/>
          <p:nvPr/>
        </p:nvSpPr>
        <p:spPr>
          <a:xfrm>
            <a:off x="1882700" y="7838375"/>
            <a:ext cx="566100" cy="566100"/>
          </a:xfrm>
          <a:prstGeom prst="ellipse">
            <a:avLst/>
          </a:prstGeom>
          <a:solidFill>
            <a:srgbClr val="5271FF"/>
          </a:solidFill>
          <a:ln>
            <a:noFill/>
          </a:ln>
          <a:effectLst>
            <a:outerShdw blurRad="1428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8"/>
          <p:cNvSpPr txBox="1"/>
          <p:nvPr/>
        </p:nvSpPr>
        <p:spPr>
          <a:xfrm>
            <a:off x="3644392" y="4358558"/>
            <a:ext cx="1099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5271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시연</a:t>
            </a:r>
            <a:endParaRPr sz="1200">
              <a:solidFill>
                <a:srgbClr val="5271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49"/>
          <p:cNvSpPr txBox="1"/>
          <p:nvPr/>
        </p:nvSpPr>
        <p:spPr>
          <a:xfrm>
            <a:off x="3644392" y="4358558"/>
            <a:ext cx="1099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5271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진행 프로세스</a:t>
            </a:r>
            <a:endParaRPr sz="1200">
              <a:solidFill>
                <a:srgbClr val="5271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3005" y="1947223"/>
            <a:ext cx="4636059" cy="17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0"/>
          <p:cNvSpPr txBox="1"/>
          <p:nvPr/>
        </p:nvSpPr>
        <p:spPr>
          <a:xfrm>
            <a:off x="1567475" y="927632"/>
            <a:ext cx="8819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600">
                <a:latin typeface="IBM Plex Sans KR"/>
                <a:ea typeface="IBM Plex Sans KR"/>
                <a:cs typeface="IBM Plex Sans KR"/>
                <a:sym typeface="IBM Plex Sans KR"/>
              </a:rPr>
              <a:t>개발 일정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23" name="Google Shape;623;p50"/>
          <p:cNvSpPr txBox="1"/>
          <p:nvPr/>
        </p:nvSpPr>
        <p:spPr>
          <a:xfrm>
            <a:off x="1164341" y="1132135"/>
            <a:ext cx="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5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aphicFrame>
        <p:nvGraphicFramePr>
          <p:cNvPr id="624" name="Google Shape;624;p50"/>
          <p:cNvGraphicFramePr/>
          <p:nvPr/>
        </p:nvGraphicFramePr>
        <p:xfrm>
          <a:off x="1226188" y="302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{65F94CC8-1F22-4756-B651-04B542961483}</a:tableStyleId>
              </a:tblPr>
              <a:tblGrid>
                <a:gridCol w="1979450"/>
                <a:gridCol w="1979450"/>
                <a:gridCol w="1979450"/>
                <a:gridCol w="1979450"/>
                <a:gridCol w="1979450"/>
                <a:gridCol w="1979450"/>
                <a:gridCol w="1979450"/>
                <a:gridCol w="1979450"/>
              </a:tblGrid>
              <a:tr h="63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IBM Plex Sans KR SemiBold"/>
                          <a:ea typeface="IBM Plex Sans KR SemiBold"/>
                          <a:cs typeface="IBM Plex Sans KR SemiBold"/>
                          <a:sym typeface="IBM Plex Sans KR SemiBold"/>
                        </a:rPr>
                        <a:t>항목</a:t>
                      </a:r>
                      <a:endParaRPr sz="2500"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IBM Plex Sans KR SemiBold"/>
                          <a:ea typeface="IBM Plex Sans KR SemiBold"/>
                          <a:cs typeface="IBM Plex Sans KR SemiBold"/>
                          <a:sym typeface="IBM Plex Sans KR SemiBold"/>
                        </a:rPr>
                        <a:t>1주차</a:t>
                      </a:r>
                      <a:endParaRPr sz="2500"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IBM Plex Sans KR SemiBold"/>
                          <a:ea typeface="IBM Plex Sans KR SemiBold"/>
                          <a:cs typeface="IBM Plex Sans KR SemiBold"/>
                          <a:sym typeface="IBM Plex Sans KR SemiBold"/>
                        </a:rPr>
                        <a:t>2주차</a:t>
                      </a:r>
                      <a:endParaRPr sz="2500"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IBM Plex Sans KR SemiBold"/>
                          <a:ea typeface="IBM Plex Sans KR SemiBold"/>
                          <a:cs typeface="IBM Plex Sans KR SemiBold"/>
                          <a:sym typeface="IBM Plex Sans KR SemiBold"/>
                        </a:rPr>
                        <a:t>3주차</a:t>
                      </a:r>
                      <a:endParaRPr sz="2500"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IBM Plex Sans KR SemiBold"/>
                          <a:ea typeface="IBM Plex Sans KR SemiBold"/>
                          <a:cs typeface="IBM Plex Sans KR SemiBold"/>
                          <a:sym typeface="IBM Plex Sans KR SemiBold"/>
                        </a:rPr>
                        <a:t>4주차</a:t>
                      </a:r>
                      <a:endParaRPr sz="2500"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IBM Plex Sans KR SemiBold"/>
                          <a:ea typeface="IBM Plex Sans KR SemiBold"/>
                          <a:cs typeface="IBM Plex Sans KR SemiBold"/>
                          <a:sym typeface="IBM Plex Sans KR SemiBold"/>
                        </a:rPr>
                        <a:t>5주차</a:t>
                      </a:r>
                      <a:endParaRPr sz="2500"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IBM Plex Sans KR SemiBold"/>
                          <a:ea typeface="IBM Plex Sans KR SemiBold"/>
                          <a:cs typeface="IBM Plex Sans KR SemiBold"/>
                          <a:sym typeface="IBM Plex Sans KR SemiBold"/>
                        </a:rPr>
                        <a:t>6주차</a:t>
                      </a:r>
                      <a:endParaRPr sz="2500"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IBM Plex Sans KR SemiBold"/>
                          <a:ea typeface="IBM Plex Sans KR SemiBold"/>
                          <a:cs typeface="IBM Plex Sans KR SemiBold"/>
                          <a:sym typeface="IBM Plex Sans KR SemiBold"/>
                        </a:rPr>
                        <a:t>7주차</a:t>
                      </a:r>
                      <a:endParaRPr sz="2500"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85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주제선정/역할분담</a:t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</a:tr>
              <a:tr h="85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모델링 </a:t>
                      </a:r>
                      <a:endParaRPr sz="1600">
                        <a:solidFill>
                          <a:schemeClr val="dk1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(DB, Class 설계)</a:t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</a:tr>
              <a:tr h="85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화면구성</a:t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</a:tr>
              <a:tr h="85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세부 프로그래밍</a:t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</a:tr>
              <a:tr h="85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오류수정 및 유지보수</a:t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25" name="Google Shape;62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5650" y="3867500"/>
            <a:ext cx="1294925" cy="4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0575" y="4705700"/>
            <a:ext cx="1923429" cy="4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5100" y="5543900"/>
            <a:ext cx="2628900" cy="4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0" y="6396400"/>
            <a:ext cx="5672150" cy="4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6150" y="7348900"/>
            <a:ext cx="1923429" cy="4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39575" y="7099075"/>
            <a:ext cx="120015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0"/>
          <p:cNvSpPr txBox="1"/>
          <p:nvPr/>
        </p:nvSpPr>
        <p:spPr>
          <a:xfrm>
            <a:off x="16259175" y="8261125"/>
            <a:ext cx="19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최종발표 ^______^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1"/>
          <p:cNvSpPr/>
          <p:nvPr/>
        </p:nvSpPr>
        <p:spPr>
          <a:xfrm>
            <a:off x="9658200" y="-1165125"/>
            <a:ext cx="8629800" cy="82032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5271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1"/>
          <p:cNvSpPr/>
          <p:nvPr/>
        </p:nvSpPr>
        <p:spPr>
          <a:xfrm>
            <a:off x="4299075" y="4110175"/>
            <a:ext cx="9011100" cy="85653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5271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8" name="Google Shape;63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3005" y="1947223"/>
            <a:ext cx="4636059" cy="17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1"/>
          <p:cNvSpPr txBox="1"/>
          <p:nvPr/>
        </p:nvSpPr>
        <p:spPr>
          <a:xfrm>
            <a:off x="1567475" y="927625"/>
            <a:ext cx="4559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600">
                <a:latin typeface="IBM Plex Sans KR"/>
                <a:ea typeface="IBM Plex Sans KR"/>
                <a:cs typeface="IBM Plex Sans KR"/>
                <a:sym typeface="IBM Plex Sans KR"/>
              </a:rPr>
              <a:t>개발 환경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41" name="Google Shape;641;p51"/>
          <p:cNvSpPr txBox="1"/>
          <p:nvPr/>
        </p:nvSpPr>
        <p:spPr>
          <a:xfrm>
            <a:off x="1164341" y="1132135"/>
            <a:ext cx="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5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642" name="Google Shape;64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8804" y="8090818"/>
            <a:ext cx="3370199" cy="127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7275" y="5588152"/>
            <a:ext cx="2012974" cy="2012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28600" y="2112663"/>
            <a:ext cx="29028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41338" y="771975"/>
            <a:ext cx="2574238" cy="11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1"/>
          <p:cNvPicPr preferRelativeResize="0"/>
          <p:nvPr/>
        </p:nvPicPr>
        <p:blipFill rotWithShape="1">
          <a:blip r:embed="rId9">
            <a:alphaModFix/>
          </a:blip>
          <a:srcRect b="0" l="23978" r="28726" t="0"/>
          <a:stretch/>
        </p:blipFill>
        <p:spPr>
          <a:xfrm>
            <a:off x="15484137" y="2174475"/>
            <a:ext cx="1281394" cy="152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330591" y="518660"/>
            <a:ext cx="1792799" cy="112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800935" y="6363083"/>
            <a:ext cx="2340425" cy="95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034960" y="8799745"/>
            <a:ext cx="3268905" cy="7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635072" y="7498800"/>
            <a:ext cx="1120500" cy="11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1"/>
          <p:cNvSpPr/>
          <p:nvPr/>
        </p:nvSpPr>
        <p:spPr>
          <a:xfrm>
            <a:off x="718025" y="2685900"/>
            <a:ext cx="5248200" cy="4915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5271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p51"/>
          <p:cNvPicPr preferRelativeResize="0"/>
          <p:nvPr/>
        </p:nvPicPr>
        <p:blipFill rotWithShape="1">
          <a:blip r:embed="rId14">
            <a:alphaModFix/>
          </a:blip>
          <a:srcRect b="24256" l="0" r="0" t="19386"/>
          <a:stretch/>
        </p:blipFill>
        <p:spPr>
          <a:xfrm>
            <a:off x="1164350" y="4382237"/>
            <a:ext cx="2340426" cy="9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 rotWithShape="1">
          <a:blip r:embed="rId15">
            <a:alphaModFix/>
          </a:blip>
          <a:srcRect b="0" l="21915" r="21042" t="0"/>
          <a:stretch/>
        </p:blipFill>
        <p:spPr>
          <a:xfrm>
            <a:off x="3799309" y="3806984"/>
            <a:ext cx="1545369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000550" y="7639750"/>
            <a:ext cx="2012976" cy="8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51"/>
          <p:cNvSpPr txBox="1"/>
          <p:nvPr/>
        </p:nvSpPr>
        <p:spPr>
          <a:xfrm>
            <a:off x="-265421" y="3211600"/>
            <a:ext cx="3370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5271FF"/>
                </a:solidFill>
                <a:highlight>
                  <a:schemeClr val="lt1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DevOps</a:t>
            </a:r>
            <a:r>
              <a:rPr lang="en-US" sz="3400">
                <a:solidFill>
                  <a:srgbClr val="5271FF"/>
                </a:solidFill>
                <a:highlight>
                  <a:schemeClr val="lt1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3400">
                <a:solidFill>
                  <a:srgbClr val="5271FF"/>
                </a:solidFill>
                <a:highlight>
                  <a:schemeClr val="lt1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endParaRPr sz="2000">
              <a:solidFill>
                <a:srgbClr val="5271FF"/>
              </a:solidFill>
              <a:highlight>
                <a:schemeClr val="lt1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656" name="Google Shape;656;p51"/>
          <p:cNvSpPr txBox="1"/>
          <p:nvPr/>
        </p:nvSpPr>
        <p:spPr>
          <a:xfrm>
            <a:off x="6127116" y="3931013"/>
            <a:ext cx="3370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5271FF"/>
                </a:solidFill>
                <a:highlight>
                  <a:schemeClr val="lt1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Frontend </a:t>
            </a:r>
            <a:r>
              <a:rPr lang="en-US" sz="3700">
                <a:solidFill>
                  <a:srgbClr val="5271FF"/>
                </a:solidFill>
                <a:highlight>
                  <a:schemeClr val="lt1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endParaRPr sz="2300">
              <a:solidFill>
                <a:srgbClr val="5271FF"/>
              </a:solidFill>
              <a:highlight>
                <a:schemeClr val="lt1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657" name="Google Shape;657;p51"/>
          <p:cNvSpPr txBox="1"/>
          <p:nvPr/>
        </p:nvSpPr>
        <p:spPr>
          <a:xfrm>
            <a:off x="8122654" y="2405925"/>
            <a:ext cx="3370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5271FF"/>
                </a:solidFill>
                <a:highlight>
                  <a:schemeClr val="lt1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Back</a:t>
            </a:r>
            <a:r>
              <a:rPr lang="en-US" sz="3700">
                <a:solidFill>
                  <a:srgbClr val="5271FF"/>
                </a:solidFill>
                <a:highlight>
                  <a:schemeClr val="lt1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end  </a:t>
            </a:r>
            <a:endParaRPr sz="2300">
              <a:solidFill>
                <a:srgbClr val="5271FF"/>
              </a:solidFill>
              <a:highlight>
                <a:schemeClr val="lt1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658" name="Google Shape;658;p5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402450" y="3806975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51"/>
          <p:cNvPicPr preferRelativeResize="0"/>
          <p:nvPr/>
        </p:nvPicPr>
        <p:blipFill rotWithShape="1">
          <a:blip r:embed="rId18">
            <a:alphaModFix/>
          </a:blip>
          <a:srcRect b="9099" l="0" r="0" t="-9099"/>
          <a:stretch/>
        </p:blipFill>
        <p:spPr>
          <a:xfrm>
            <a:off x="12887635" y="5330977"/>
            <a:ext cx="3200161" cy="9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330600" y="3931028"/>
            <a:ext cx="2411974" cy="151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476525" y="5881153"/>
            <a:ext cx="1792799" cy="107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113700" y="4940775"/>
            <a:ext cx="3714909" cy="12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3005" y="1947223"/>
            <a:ext cx="4636058" cy="17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1567475" y="927632"/>
            <a:ext cx="8819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600">
                <a:latin typeface="IBM Plex Sans KR"/>
                <a:ea typeface="IBM Plex Sans KR"/>
                <a:cs typeface="IBM Plex Sans KR"/>
                <a:sym typeface="IBM Plex Sans KR"/>
              </a:rPr>
              <a:t>기획 의도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1164341" y="1132135"/>
            <a:ext cx="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1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5">
            <a:alphaModFix/>
          </a:blip>
          <a:srcRect b="0" l="0" r="65461" t="0"/>
          <a:stretch/>
        </p:blipFill>
        <p:spPr>
          <a:xfrm>
            <a:off x="6951613" y="3683850"/>
            <a:ext cx="3102300" cy="37338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sp>
        <p:nvSpPr>
          <p:cNvPr id="136" name="Google Shape;136;p16"/>
          <p:cNvSpPr txBox="1"/>
          <p:nvPr/>
        </p:nvSpPr>
        <p:spPr>
          <a:xfrm>
            <a:off x="18389350" y="38018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http://www.sjpost.co.kr/news/articleView.html?idxno=38038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6739825" y="7558400"/>
            <a:ext cx="352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제3차 스포츠산업 중장기 발전 계획 목표 전략</a:t>
            </a:r>
            <a:endParaRPr sz="1200">
              <a:solidFill>
                <a:srgbClr val="888888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문화체육관광부 제공</a:t>
            </a:r>
            <a:endParaRPr>
              <a:solidFill>
                <a:srgbClr val="888888"/>
              </a:solidFill>
            </a:endParaRPr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09625" y="1208325"/>
            <a:ext cx="5230201" cy="4142546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sp>
        <p:nvSpPr>
          <p:cNvPr id="139" name="Google Shape;139;p16"/>
          <p:cNvSpPr txBox="1"/>
          <p:nvPr/>
        </p:nvSpPr>
        <p:spPr>
          <a:xfrm>
            <a:off x="18389350" y="55903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https://www.20slab.org/Archives/38474</a:t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18389350" y="67594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https://www.dailypop.kr/news/articleView.html?idxno=47988</a:t>
            </a:r>
            <a:endParaRPr/>
          </a:p>
        </p:txBody>
      </p:sp>
      <p:grpSp>
        <p:nvGrpSpPr>
          <p:cNvPr id="141" name="Google Shape;141;p16"/>
          <p:cNvGrpSpPr/>
          <p:nvPr/>
        </p:nvGrpSpPr>
        <p:grpSpPr>
          <a:xfrm>
            <a:off x="10809625" y="5590375"/>
            <a:ext cx="4169975" cy="4045850"/>
            <a:chOff x="10746150" y="5590375"/>
            <a:chExt cx="4169975" cy="4045850"/>
          </a:xfrm>
        </p:grpSpPr>
        <p:pic>
          <p:nvPicPr>
            <p:cNvPr id="142" name="Google Shape;142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746150" y="5590375"/>
              <a:ext cx="4169975" cy="4045850"/>
            </a:xfrm>
            <a:prstGeom prst="rect">
              <a:avLst/>
            </a:prstGeom>
            <a:noFill/>
            <a:ln>
              <a:noFill/>
            </a:ln>
            <a:effectLst>
              <a:outerShdw blurRad="285750" rotWithShape="0" algn="bl" dir="2760000" dist="95250">
                <a:srgbClr val="000000">
                  <a:alpha val="20000"/>
                </a:srgbClr>
              </a:outerShdw>
            </a:effectLst>
          </p:spPr>
        </p:pic>
        <p:sp>
          <p:nvSpPr>
            <p:cNvPr id="143" name="Google Shape;143;p16"/>
            <p:cNvSpPr/>
            <p:nvPr/>
          </p:nvSpPr>
          <p:spPr>
            <a:xfrm>
              <a:off x="11707317" y="6400182"/>
              <a:ext cx="2175900" cy="296400"/>
            </a:xfrm>
            <a:prstGeom prst="rect">
              <a:avLst/>
            </a:prstGeom>
            <a:noFill/>
            <a:ln cap="flat" cmpd="sng" w="28575">
              <a:solidFill>
                <a:srgbClr val="FC7F1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" name="Google Shape;14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9425" y="3706200"/>
            <a:ext cx="5026488" cy="3733801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3000" y="1947225"/>
            <a:ext cx="7330300" cy="1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2"/>
          <p:cNvPicPr preferRelativeResize="0"/>
          <p:nvPr/>
        </p:nvPicPr>
        <p:blipFill rotWithShape="1">
          <a:blip r:embed="rId5">
            <a:alphaModFix/>
          </a:blip>
          <a:srcRect b="0" l="11259" r="12246" t="22773"/>
          <a:stretch/>
        </p:blipFill>
        <p:spPr>
          <a:xfrm>
            <a:off x="4550653" y="4086290"/>
            <a:ext cx="1580700" cy="1790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0" name="Google Shape;670;p52"/>
          <p:cNvSpPr/>
          <p:nvPr/>
        </p:nvSpPr>
        <p:spPr>
          <a:xfrm>
            <a:off x="1124834" y="4096745"/>
            <a:ext cx="1580700" cy="1769700"/>
          </a:xfrm>
          <a:prstGeom prst="ellipse">
            <a:avLst/>
          </a:prstGeom>
          <a:noFill/>
          <a:ln cap="flat" cmpd="sng" w="9525">
            <a:solidFill>
              <a:srgbClr val="A0A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2"/>
          <p:cNvSpPr txBox="1"/>
          <p:nvPr/>
        </p:nvSpPr>
        <p:spPr>
          <a:xfrm>
            <a:off x="667125" y="6585047"/>
            <a:ext cx="24963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프로젝트 잘 끝내고</a:t>
            </a:r>
            <a:endParaRPr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여행하러 갈랍니다</a:t>
            </a:r>
            <a:endParaRPr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72" name="Google Shape;672;p52"/>
          <p:cNvSpPr txBox="1"/>
          <p:nvPr/>
        </p:nvSpPr>
        <p:spPr>
          <a:xfrm>
            <a:off x="667125" y="6214767"/>
            <a:ext cx="24963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홍웅기</a:t>
            </a:r>
            <a:endParaRPr sz="2200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73" name="Google Shape;673;p52"/>
          <p:cNvSpPr txBox="1"/>
          <p:nvPr/>
        </p:nvSpPr>
        <p:spPr>
          <a:xfrm>
            <a:off x="4092943" y="6585047"/>
            <a:ext cx="24963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코딩…제가 한번 조져보겠습니다</a:t>
            </a:r>
            <a:endParaRPr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74" name="Google Shape;674;p52"/>
          <p:cNvSpPr txBox="1"/>
          <p:nvPr/>
        </p:nvSpPr>
        <p:spPr>
          <a:xfrm>
            <a:off x="4092943" y="6214767"/>
            <a:ext cx="24963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안수아</a:t>
            </a:r>
            <a:endParaRPr sz="2200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75" name="Google Shape;675;p52"/>
          <p:cNvSpPr txBox="1"/>
          <p:nvPr/>
        </p:nvSpPr>
        <p:spPr>
          <a:xfrm>
            <a:off x="7732236" y="6585047"/>
            <a:ext cx="24963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자면서도 코딩 꿈을 꾸어요… 악몽(?)</a:t>
            </a:r>
            <a:endParaRPr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76" name="Google Shape;676;p52"/>
          <p:cNvSpPr txBox="1"/>
          <p:nvPr/>
        </p:nvSpPr>
        <p:spPr>
          <a:xfrm>
            <a:off x="7732236" y="6214767"/>
            <a:ext cx="24963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김영권</a:t>
            </a:r>
            <a:endParaRPr sz="2200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77" name="Google Shape;677;p52"/>
          <p:cNvSpPr/>
          <p:nvPr/>
        </p:nvSpPr>
        <p:spPr>
          <a:xfrm>
            <a:off x="4550651" y="4096759"/>
            <a:ext cx="1580700" cy="1769700"/>
          </a:xfrm>
          <a:prstGeom prst="ellipse">
            <a:avLst/>
          </a:prstGeom>
          <a:noFill/>
          <a:ln cap="flat" cmpd="sng" w="9525">
            <a:solidFill>
              <a:srgbClr val="A0A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8" name="Google Shape;67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8978" y="4386773"/>
            <a:ext cx="1322707" cy="1189804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2"/>
          <p:cNvSpPr/>
          <p:nvPr/>
        </p:nvSpPr>
        <p:spPr>
          <a:xfrm>
            <a:off x="8189944" y="4096730"/>
            <a:ext cx="1580700" cy="1769700"/>
          </a:xfrm>
          <a:prstGeom prst="ellipse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2"/>
          <p:cNvSpPr txBox="1"/>
          <p:nvPr/>
        </p:nvSpPr>
        <p:spPr>
          <a:xfrm>
            <a:off x="667125" y="3500450"/>
            <a:ext cx="24963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6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관리자 페이지 / AWS 서버 배포</a:t>
            </a:r>
            <a:endParaRPr b="1">
              <a:solidFill>
                <a:srgbClr val="666666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81" name="Google Shape;681;p52"/>
          <p:cNvSpPr txBox="1"/>
          <p:nvPr/>
        </p:nvSpPr>
        <p:spPr>
          <a:xfrm>
            <a:off x="4092943" y="3500450"/>
            <a:ext cx="24963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6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로그인 / </a:t>
            </a:r>
            <a:r>
              <a:rPr b="1" lang="en-US">
                <a:solidFill>
                  <a:srgbClr val="66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커뮤니티 / 운동 메이트 </a:t>
            </a:r>
            <a:endParaRPr b="1">
              <a:solidFill>
                <a:srgbClr val="666666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82" name="Google Shape;682;p52"/>
          <p:cNvSpPr txBox="1"/>
          <p:nvPr/>
        </p:nvSpPr>
        <p:spPr>
          <a:xfrm>
            <a:off x="7516788" y="3434875"/>
            <a:ext cx="3073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6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마이페이지 / </a:t>
            </a:r>
            <a:r>
              <a:rPr b="1" lang="en-US">
                <a:solidFill>
                  <a:srgbClr val="66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유저 페이지 / 체성분 관리</a:t>
            </a:r>
            <a:endParaRPr b="1">
              <a:solidFill>
                <a:srgbClr val="666666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83" name="Google Shape;683;p52"/>
          <p:cNvSpPr/>
          <p:nvPr/>
        </p:nvSpPr>
        <p:spPr>
          <a:xfrm>
            <a:off x="11975241" y="4096745"/>
            <a:ext cx="1580700" cy="1769700"/>
          </a:xfrm>
          <a:prstGeom prst="ellipse">
            <a:avLst/>
          </a:prstGeom>
          <a:noFill/>
          <a:ln cap="flat" cmpd="sng" w="9525">
            <a:solidFill>
              <a:srgbClr val="A0A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2"/>
          <p:cNvSpPr txBox="1"/>
          <p:nvPr/>
        </p:nvSpPr>
        <p:spPr>
          <a:xfrm>
            <a:off x="11517532" y="6539065"/>
            <a:ext cx="24963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놀고싶다!!!!!!!!!!</a:t>
            </a:r>
            <a:endParaRPr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85" name="Google Shape;685;p52"/>
          <p:cNvSpPr txBox="1"/>
          <p:nvPr/>
        </p:nvSpPr>
        <p:spPr>
          <a:xfrm>
            <a:off x="11517532" y="6119023"/>
            <a:ext cx="24963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조성국</a:t>
            </a:r>
            <a:endParaRPr sz="2200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86" name="Google Shape;686;p52"/>
          <p:cNvSpPr txBox="1"/>
          <p:nvPr/>
        </p:nvSpPr>
        <p:spPr>
          <a:xfrm>
            <a:off x="15107693" y="6539065"/>
            <a:ext cx="24963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포켓몬처럼 진화하겠습니다.</a:t>
            </a:r>
            <a:endParaRPr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87" name="Google Shape;687;p52"/>
          <p:cNvSpPr txBox="1"/>
          <p:nvPr/>
        </p:nvSpPr>
        <p:spPr>
          <a:xfrm>
            <a:off x="15107693" y="6119023"/>
            <a:ext cx="24963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노다윤</a:t>
            </a:r>
            <a:endParaRPr sz="2200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88" name="Google Shape;688;p52"/>
          <p:cNvSpPr/>
          <p:nvPr/>
        </p:nvSpPr>
        <p:spPr>
          <a:xfrm>
            <a:off x="15565402" y="4096730"/>
            <a:ext cx="1580700" cy="1769700"/>
          </a:xfrm>
          <a:prstGeom prst="ellipse">
            <a:avLst/>
          </a:prstGeom>
          <a:noFill/>
          <a:ln cap="flat" cmpd="sng" w="9525">
            <a:solidFill>
              <a:srgbClr val="A0A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52"/>
          <p:cNvPicPr preferRelativeResize="0"/>
          <p:nvPr/>
        </p:nvPicPr>
        <p:blipFill rotWithShape="1">
          <a:blip r:embed="rId7">
            <a:alphaModFix/>
          </a:blip>
          <a:srcRect b="0" l="4354" r="4363" t="0"/>
          <a:stretch/>
        </p:blipFill>
        <p:spPr>
          <a:xfrm>
            <a:off x="15565403" y="4096745"/>
            <a:ext cx="1580700" cy="176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0" name="Google Shape;690;p52"/>
          <p:cNvSpPr txBox="1"/>
          <p:nvPr/>
        </p:nvSpPr>
        <p:spPr>
          <a:xfrm>
            <a:off x="11517532" y="3500450"/>
            <a:ext cx="24963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6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식단 메이트 / 쪽지</a:t>
            </a:r>
            <a:endParaRPr b="1">
              <a:solidFill>
                <a:srgbClr val="666666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91" name="Google Shape;691;p52"/>
          <p:cNvSpPr txBox="1"/>
          <p:nvPr/>
        </p:nvSpPr>
        <p:spPr>
          <a:xfrm>
            <a:off x="15124575" y="3500450"/>
            <a:ext cx="24963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6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바디갤러리 </a:t>
            </a:r>
            <a:r>
              <a:rPr b="1" lang="en-US">
                <a:solidFill>
                  <a:srgbClr val="66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/ GYM 찾기</a:t>
            </a:r>
            <a:endParaRPr b="1">
              <a:solidFill>
                <a:srgbClr val="666666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692" name="Google Shape;692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23674" y="4079225"/>
            <a:ext cx="1632275" cy="18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52"/>
          <p:cNvSpPr txBox="1"/>
          <p:nvPr/>
        </p:nvSpPr>
        <p:spPr>
          <a:xfrm>
            <a:off x="1567475" y="927632"/>
            <a:ext cx="8819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600">
                <a:latin typeface="IBM Plex Sans KR"/>
                <a:ea typeface="IBM Plex Sans KR"/>
                <a:cs typeface="IBM Plex Sans KR"/>
                <a:sym typeface="IBM Plex Sans KR"/>
              </a:rPr>
              <a:t>역할 분담 및 후기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94" name="Google Shape;694;p52"/>
          <p:cNvSpPr txBox="1"/>
          <p:nvPr/>
        </p:nvSpPr>
        <p:spPr>
          <a:xfrm>
            <a:off x="1164341" y="1132135"/>
            <a:ext cx="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5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695" name="Google Shape;695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188" y="3500450"/>
            <a:ext cx="2411975" cy="24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66667" y="9104762"/>
            <a:ext cx="20076190" cy="196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6051" y="9382527"/>
            <a:ext cx="1988396" cy="49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9127" y="9439670"/>
            <a:ext cx="5565644" cy="43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84117" y="9356539"/>
            <a:ext cx="2411985" cy="56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15469" y="9332963"/>
            <a:ext cx="1182458" cy="66259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53"/>
          <p:cNvSpPr txBox="1"/>
          <p:nvPr/>
        </p:nvSpPr>
        <p:spPr>
          <a:xfrm>
            <a:off x="2250388" y="5251050"/>
            <a:ext cx="13787100" cy="19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</a:t>
            </a:r>
            <a:r>
              <a:rPr lang="en-US" sz="2500" u="sng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ttps://github.com/HealthyGYM-Multicampus/HealthyGYM_Back</a:t>
            </a:r>
            <a:endParaRPr sz="25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https://github.com/HealthyGYM-Multicampus/HealthyGYM_Front</a:t>
            </a:r>
            <a:endParaRPr sz="25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https://github.com/HealthyGYM-Multicampus/HealthyGYM_Admin</a:t>
            </a:r>
            <a:endParaRPr sz="25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06" name="Google Shape;706;p53"/>
          <p:cNvSpPr txBox="1"/>
          <p:nvPr/>
        </p:nvSpPr>
        <p:spPr>
          <a:xfrm>
            <a:off x="2250388" y="3022000"/>
            <a:ext cx="13787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http://43.202.24.159:9100/</a:t>
            </a:r>
            <a:r>
              <a:rPr lang="en-US" sz="2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/>
          </a:p>
        </p:txBody>
      </p:sp>
      <p:sp>
        <p:nvSpPr>
          <p:cNvPr id="707" name="Google Shape;707;p53"/>
          <p:cNvSpPr txBox="1"/>
          <p:nvPr/>
        </p:nvSpPr>
        <p:spPr>
          <a:xfrm>
            <a:off x="6140338" y="1844600"/>
            <a:ext cx="6007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배포된 페이지</a:t>
            </a:r>
            <a:endParaRPr sz="43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708" name="Google Shape;708;p53"/>
          <p:cNvSpPr txBox="1"/>
          <p:nvPr/>
        </p:nvSpPr>
        <p:spPr>
          <a:xfrm>
            <a:off x="6140338" y="4303725"/>
            <a:ext cx="6007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GitHub</a:t>
            </a:r>
            <a:endParaRPr sz="4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66667" y="9104762"/>
            <a:ext cx="20076191" cy="196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6051" y="9382527"/>
            <a:ext cx="1988396" cy="49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9127" y="9439670"/>
            <a:ext cx="5565645" cy="43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84117" y="9356539"/>
            <a:ext cx="2411985" cy="56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15469" y="9332963"/>
            <a:ext cx="1182458" cy="66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54"/>
          <p:cNvPicPr preferRelativeResize="0"/>
          <p:nvPr/>
        </p:nvPicPr>
        <p:blipFill rotWithShape="1">
          <a:blip r:embed="rId8">
            <a:alphaModFix/>
          </a:blip>
          <a:srcRect b="0" l="34345" r="17061" t="0"/>
          <a:stretch/>
        </p:blipFill>
        <p:spPr>
          <a:xfrm>
            <a:off x="6715426" y="2243975"/>
            <a:ext cx="4857150" cy="451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2998" y="1947225"/>
            <a:ext cx="6260551" cy="1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1567475" y="927625"/>
            <a:ext cx="6622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600">
                <a:latin typeface="IBM Plex Sans KR"/>
                <a:ea typeface="IBM Plex Sans KR"/>
                <a:cs typeface="IBM Plex Sans KR"/>
                <a:sym typeface="IBM Plex Sans KR"/>
              </a:rPr>
              <a:t>기존과의 차별점 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51" name="Google Shape;15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1592052" y="2246917"/>
            <a:ext cx="558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1164341" y="1132135"/>
            <a:ext cx="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1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9788" y="3158867"/>
            <a:ext cx="5106026" cy="3969274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155" name="Google Shape;15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1925" y="2430154"/>
            <a:ext cx="5693249" cy="3969276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156" name="Google Shape;15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5225" y="4927350"/>
            <a:ext cx="4788524" cy="4075249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2998" y="1947225"/>
            <a:ext cx="6260551" cy="1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 txBox="1"/>
          <p:nvPr/>
        </p:nvSpPr>
        <p:spPr>
          <a:xfrm>
            <a:off x="1567475" y="927625"/>
            <a:ext cx="6622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600">
                <a:latin typeface="IBM Plex Sans KR"/>
                <a:ea typeface="IBM Plex Sans KR"/>
                <a:cs typeface="IBM Plex Sans KR"/>
                <a:sym typeface="IBM Plex Sans KR"/>
              </a:rPr>
              <a:t>기존과의 차별점 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63" name="Google Shape;16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/>
        </p:nvSpPr>
        <p:spPr>
          <a:xfrm>
            <a:off x="1592052" y="2246917"/>
            <a:ext cx="558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1164341" y="1132135"/>
            <a:ext cx="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1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9788" y="3158867"/>
            <a:ext cx="5106026" cy="3969274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167" name="Google Shape;16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1925" y="2430154"/>
            <a:ext cx="5693249" cy="3969276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pic>
        <p:nvPicPr>
          <p:cNvPr id="168" name="Google Shape;16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5225" y="4927350"/>
            <a:ext cx="4788524" cy="4075249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  <p:sp>
        <p:nvSpPr>
          <p:cNvPr id="169" name="Google Shape;169;p18"/>
          <p:cNvSpPr/>
          <p:nvPr/>
        </p:nvSpPr>
        <p:spPr>
          <a:xfrm>
            <a:off x="0" y="13"/>
            <a:ext cx="18288000" cy="10287000"/>
          </a:xfrm>
          <a:prstGeom prst="rect">
            <a:avLst/>
          </a:prstGeom>
          <a:solidFill>
            <a:srgbClr val="212121">
              <a:alpha val="46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3075" y="3601250"/>
            <a:ext cx="8844000" cy="36180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60000" dist="9525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2998" y="1947225"/>
            <a:ext cx="6260551" cy="1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>
            <a:off x="1567475" y="927625"/>
            <a:ext cx="6622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600">
                <a:latin typeface="IBM Plex Sans KR"/>
                <a:ea typeface="IBM Plex Sans KR"/>
                <a:cs typeface="IBM Plex Sans KR"/>
                <a:sym typeface="IBM Plex Sans KR"/>
              </a:rPr>
              <a:t>기존과의 차별점 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1592052" y="2246917"/>
            <a:ext cx="558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1164341" y="1132135"/>
            <a:ext cx="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1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0700" y="2459750"/>
            <a:ext cx="5627600" cy="6849324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580000" dist="190500">
              <a:srgbClr val="394DAA">
                <a:alpha val="20000"/>
              </a:srgbClr>
            </a:outerShdw>
          </a:effectLst>
        </p:spPr>
      </p:pic>
      <p:pic>
        <p:nvPicPr>
          <p:cNvPr id="181" name="Google Shape;18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1200" y="2459750"/>
            <a:ext cx="5404463" cy="6849324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580000" dist="190500">
              <a:srgbClr val="394DAA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/>
        </p:nvSpPr>
        <p:spPr>
          <a:xfrm>
            <a:off x="3644392" y="4358558"/>
            <a:ext cx="1099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5271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상세</a:t>
            </a:r>
            <a:endParaRPr sz="1200">
              <a:solidFill>
                <a:srgbClr val="5271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3005" y="1947223"/>
            <a:ext cx="4636059" cy="17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4117" y="9455439"/>
            <a:ext cx="2411985" cy="56607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1567475" y="927625"/>
            <a:ext cx="5023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600">
                <a:latin typeface="IBM Plex Sans KR"/>
                <a:ea typeface="IBM Plex Sans KR"/>
                <a:cs typeface="IBM Plex Sans KR"/>
                <a:sym typeface="IBM Plex Sans KR"/>
              </a:rPr>
              <a:t>화면 순서도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1164341" y="1132135"/>
            <a:ext cx="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02</a:t>
            </a:r>
            <a:endParaRPr b="1" sz="18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084" y="1532325"/>
            <a:ext cx="16793830" cy="792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